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11"/>
  </p:notesMasterIdLst>
  <p:sldIdLst>
    <p:sldId id="256" r:id="rId2"/>
    <p:sldId id="257" r:id="rId3"/>
    <p:sldId id="258" r:id="rId4"/>
    <p:sldId id="265" r:id="rId5"/>
    <p:sldId id="260" r:id="rId6"/>
    <p:sldId id="261" r:id="rId7"/>
    <p:sldId id="262"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81" autoAdjust="0"/>
  </p:normalViewPr>
  <p:slideViewPr>
    <p:cSldViewPr snapToGrid="0">
      <p:cViewPr varScale="1">
        <p:scale>
          <a:sx n="97" d="100"/>
          <a:sy n="97"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BD23A-CCDA-4CC3-AA94-FED783BF5A9C}"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45840-F577-4FD6-8825-9B5F5AD6E669}" type="slidenum">
              <a:rPr lang="en-US" smtClean="0"/>
              <a:t>‹#›</a:t>
            </a:fld>
            <a:endParaRPr lang="en-US"/>
          </a:p>
        </p:txBody>
      </p:sp>
    </p:spTree>
    <p:extLst>
      <p:ext uri="{BB962C8B-B14F-4D97-AF65-F5344CB8AC3E}">
        <p14:creationId xmlns:p14="http://schemas.microsoft.com/office/powerpoint/2010/main" val="168543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mzn.to/2TKs6zB"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kobo.com/us/en/ebook/the-history-of-kappa-psi-pharmaceutical-fraternity" TargetMode="External"/><Relationship Id="rId5" Type="http://schemas.openxmlformats.org/officeDocument/2006/relationships/hyperlink" Target="http://itunes.apple.com/us/book/id1032825390" TargetMode="External"/><Relationship Id="rId4" Type="http://schemas.openxmlformats.org/officeDocument/2006/relationships/hyperlink" Target="https://www.barnesandnoble.com/w/the-history-of-kappa-psi-pharmaceutical-fraternity-michael-cournoyer/1122546422?ean=29401509168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Amazon: </a:t>
            </a:r>
            <a:r>
              <a:rPr lang="en-US" sz="1200" kern="1200" dirty="0" smtClean="0">
                <a:solidFill>
                  <a:schemeClr val="tx1"/>
                </a:solidFill>
                <a:effectLst/>
                <a:latin typeface="+mn-lt"/>
                <a:ea typeface="+mn-ea"/>
                <a:cs typeface="+mn-cs"/>
                <a:hlinkClick r:id="rId3"/>
              </a:rPr>
              <a:t>https://amzn.to/2TKs6zB</a:t>
            </a:r>
            <a:r>
              <a:rPr lang="en-US" sz="1200" kern="1200" dirty="0" smtClean="0">
                <a:solidFill>
                  <a:schemeClr val="tx1"/>
                </a:solidFill>
                <a:effectLst/>
                <a:latin typeface="+mn-lt"/>
                <a:ea typeface="+mn-ea"/>
                <a:cs typeface="+mn-cs"/>
              </a:rPr>
              <a:t> (Lowest price we can set is $2.99 due to file size)</a:t>
            </a:r>
          </a:p>
          <a:p>
            <a:r>
              <a:rPr lang="en-US" sz="1200" kern="1200" dirty="0" smtClean="0">
                <a:solidFill>
                  <a:schemeClr val="tx1"/>
                </a:solidFill>
                <a:effectLst/>
                <a:latin typeface="+mn-lt"/>
                <a:ea typeface="+mn-ea"/>
                <a:cs typeface="+mn-cs"/>
              </a:rPr>
              <a:t>BN: </a:t>
            </a:r>
            <a:r>
              <a:rPr lang="en-US" sz="1200" kern="1200" dirty="0" smtClean="0">
                <a:solidFill>
                  <a:schemeClr val="tx1"/>
                </a:solidFill>
                <a:effectLst/>
                <a:latin typeface="+mn-lt"/>
                <a:ea typeface="+mn-ea"/>
                <a:cs typeface="+mn-cs"/>
                <a:hlinkClick r:id="rId4"/>
              </a:rPr>
              <a:t>https://www.barnesandnoble.com/w/the-history-of-kappa-psi-pharmaceutical-fraternity-michael-cournoyer/1122546422?ean=2940150916814</a:t>
            </a:r>
            <a:r>
              <a:rPr lang="en-US" sz="1200" kern="1200" dirty="0" smtClean="0">
                <a:solidFill>
                  <a:schemeClr val="tx1"/>
                </a:solidFill>
                <a:effectLst/>
                <a:latin typeface="+mn-lt"/>
                <a:ea typeface="+mn-ea"/>
                <a:cs typeface="+mn-cs"/>
              </a:rPr>
              <a:t> (FREE)</a:t>
            </a:r>
          </a:p>
          <a:p>
            <a:r>
              <a:rPr lang="en-US" sz="1200" kern="1200" dirty="0" smtClean="0">
                <a:solidFill>
                  <a:schemeClr val="tx1"/>
                </a:solidFill>
                <a:effectLst/>
                <a:latin typeface="+mn-lt"/>
                <a:ea typeface="+mn-ea"/>
                <a:cs typeface="+mn-cs"/>
              </a:rPr>
              <a:t>Apple: </a:t>
            </a:r>
            <a:r>
              <a:rPr lang="en-US" sz="1200" kern="1200" dirty="0" smtClean="0">
                <a:solidFill>
                  <a:schemeClr val="tx1"/>
                </a:solidFill>
                <a:effectLst/>
                <a:latin typeface="+mn-lt"/>
                <a:ea typeface="+mn-ea"/>
                <a:cs typeface="+mn-cs"/>
                <a:hlinkClick r:id="rId5"/>
              </a:rPr>
              <a:t>http://itunes.apple.com/us/book/id1032825390</a:t>
            </a:r>
            <a:r>
              <a:rPr lang="en-US" sz="1200" kern="1200" dirty="0" smtClean="0">
                <a:solidFill>
                  <a:schemeClr val="tx1"/>
                </a:solidFill>
                <a:effectLst/>
                <a:latin typeface="+mn-lt"/>
                <a:ea typeface="+mn-ea"/>
                <a:cs typeface="+mn-cs"/>
              </a:rPr>
              <a:t> (.99)</a:t>
            </a:r>
          </a:p>
          <a:p>
            <a:r>
              <a:rPr lang="en-US" sz="1200" kern="1200" dirty="0" smtClean="0">
                <a:solidFill>
                  <a:schemeClr val="tx1"/>
                </a:solidFill>
                <a:effectLst/>
                <a:latin typeface="+mn-lt"/>
                <a:ea typeface="+mn-ea"/>
                <a:cs typeface="+mn-cs"/>
              </a:rPr>
              <a:t>Kobo: </a:t>
            </a:r>
            <a:r>
              <a:rPr lang="en-US" sz="1200" kern="1200" dirty="0" smtClean="0">
                <a:solidFill>
                  <a:schemeClr val="tx1"/>
                </a:solidFill>
                <a:effectLst/>
                <a:latin typeface="+mn-lt"/>
                <a:ea typeface="+mn-ea"/>
                <a:cs typeface="+mn-cs"/>
                <a:hlinkClick r:id="rId6"/>
              </a:rPr>
              <a:t>https://www.kobo.com/us/en/ebook/the-history-of-kappa-psi-pharmaceutical-fraternity</a:t>
            </a:r>
            <a:r>
              <a:rPr lang="en-US" sz="1200" kern="1200" dirty="0" smtClean="0">
                <a:solidFill>
                  <a:schemeClr val="tx1"/>
                </a:solidFill>
                <a:effectLst/>
                <a:latin typeface="+mn-lt"/>
                <a:ea typeface="+mn-ea"/>
                <a:cs typeface="+mn-cs"/>
              </a:rPr>
              <a:t> (FREE)</a:t>
            </a:r>
          </a:p>
          <a:p>
            <a:endParaRPr lang="en-US" dirty="0"/>
          </a:p>
        </p:txBody>
      </p:sp>
      <p:sp>
        <p:nvSpPr>
          <p:cNvPr id="4" name="Slide Number Placeholder 3"/>
          <p:cNvSpPr>
            <a:spLocks noGrp="1"/>
          </p:cNvSpPr>
          <p:nvPr>
            <p:ph type="sldNum" sz="quarter" idx="10"/>
          </p:nvPr>
        </p:nvSpPr>
        <p:spPr/>
        <p:txBody>
          <a:bodyPr/>
          <a:lstStyle/>
          <a:p>
            <a:fld id="{42A45840-F577-4FD6-8825-9B5F5AD6E669}" type="slidenum">
              <a:rPr lang="en-US" smtClean="0"/>
              <a:t>5</a:t>
            </a:fld>
            <a:endParaRPr lang="en-US"/>
          </a:p>
        </p:txBody>
      </p:sp>
    </p:spTree>
    <p:extLst>
      <p:ext uri="{BB962C8B-B14F-4D97-AF65-F5344CB8AC3E}">
        <p14:creationId xmlns:p14="http://schemas.microsoft.com/office/powerpoint/2010/main" val="3693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08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34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5941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7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985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526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3603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04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57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09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3174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29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7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23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5446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658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097276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ublicrelations@kappapsi.org" TargetMode="External"/><Relationship Id="rId2" Type="http://schemas.openxmlformats.org/officeDocument/2006/relationships/hyperlink" Target="http://www.kappapsimask.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form.jotform/.com/83415051801144" TargetMode="External"/><Relationship Id="rId2" Type="http://schemas.openxmlformats.org/officeDocument/2006/relationships/hyperlink" Target="https://youtu.be/gmN-e5Pt5v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claskew11122@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hapter@kappapsi.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kappa-psi.com/text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International Executive Committee Updates</a:t>
            </a:r>
          </a:p>
        </p:txBody>
      </p:sp>
      <p:sp>
        <p:nvSpPr>
          <p:cNvPr id="4" name="Subtitle 3"/>
          <p:cNvSpPr>
            <a:spLocks noGrp="1"/>
          </p:cNvSpPr>
          <p:nvPr>
            <p:ph type="subTitle" idx="1"/>
          </p:nvPr>
        </p:nvSpPr>
        <p:spPr/>
        <p:txBody>
          <a:bodyPr>
            <a:normAutofit/>
          </a:bodyPr>
          <a:lstStyle/>
          <a:p>
            <a:r>
              <a:rPr lang="en-US" sz="4000" dirty="0">
                <a:solidFill>
                  <a:schemeClr val="accent6">
                    <a:lumMod val="50000"/>
                  </a:schemeClr>
                </a:solidFill>
              </a:rPr>
              <a:t>Winter/Spring 2019</a:t>
            </a:r>
          </a:p>
        </p:txBody>
      </p:sp>
    </p:spTree>
    <p:extLst>
      <p:ext uri="{BB962C8B-B14F-4D97-AF65-F5344CB8AC3E}">
        <p14:creationId xmlns:p14="http://schemas.microsoft.com/office/powerpoint/2010/main" val="24646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Regent Mancini</a:t>
            </a:r>
          </a:p>
        </p:txBody>
      </p:sp>
      <p:sp>
        <p:nvSpPr>
          <p:cNvPr id="3" name="Content Placeholder 2"/>
          <p:cNvSpPr>
            <a:spLocks noGrp="1"/>
          </p:cNvSpPr>
          <p:nvPr>
            <p:ph idx="1"/>
          </p:nvPr>
        </p:nvSpPr>
        <p:spPr>
          <a:xfrm>
            <a:off x="677333" y="1452970"/>
            <a:ext cx="8596668" cy="3880773"/>
          </a:xfrm>
        </p:spPr>
        <p:txBody>
          <a:bodyPr>
            <a:noAutofit/>
          </a:bodyPr>
          <a:lstStyle/>
          <a:p>
            <a:r>
              <a:rPr lang="en-US" sz="2000" dirty="0"/>
              <a:t>The MASK</a:t>
            </a:r>
          </a:p>
          <a:p>
            <a:pPr lvl="1"/>
            <a:r>
              <a:rPr lang="en-US" sz="1800" dirty="0"/>
              <a:t>Enroll to get The MASK online </a:t>
            </a:r>
            <a:r>
              <a:rPr lang="en-US" sz="1800" dirty="0">
                <a:hlinkClick r:id="rId2"/>
              </a:rPr>
              <a:t>www.kappapsimask.com</a:t>
            </a:r>
            <a:endParaRPr lang="en-US" sz="1800" dirty="0"/>
          </a:p>
          <a:p>
            <a:pPr lvl="2"/>
            <a:r>
              <a:rPr lang="en-US" sz="1600" dirty="0"/>
              <a:t>Since everyone already has their phone out – sign up now!</a:t>
            </a:r>
          </a:p>
          <a:p>
            <a:pPr lvl="1"/>
            <a:r>
              <a:rPr lang="en-US" sz="1800" dirty="0"/>
              <a:t>Only have ~800 Brothers signed up to receive regular online issues</a:t>
            </a:r>
          </a:p>
          <a:p>
            <a:r>
              <a:rPr lang="en-US" sz="2000" dirty="0"/>
              <a:t>Reach Out &amp; Read</a:t>
            </a:r>
          </a:p>
          <a:p>
            <a:pPr lvl="1"/>
            <a:r>
              <a:rPr lang="en-US" sz="1800" dirty="0"/>
              <a:t>Goal to raise $50,000 by GCC, currently raised $20,000 as of 12/4/18</a:t>
            </a:r>
          </a:p>
          <a:p>
            <a:r>
              <a:rPr lang="en-US" sz="2000" dirty="0"/>
              <a:t>Public Relations</a:t>
            </a:r>
          </a:p>
          <a:p>
            <a:pPr lvl="1"/>
            <a:r>
              <a:rPr lang="en-US" sz="1800" dirty="0"/>
              <a:t>We want a big push to show our schools &amp; communities the positive work we do</a:t>
            </a:r>
          </a:p>
          <a:p>
            <a:pPr lvl="1"/>
            <a:r>
              <a:rPr lang="en-US" sz="1800" dirty="0"/>
              <a:t>Try and get at least one philanthropy project noted in the media (school newspaper, local newspaper, news, </a:t>
            </a:r>
            <a:r>
              <a:rPr lang="en-US" sz="1800" dirty="0" err="1"/>
              <a:t>etc</a:t>
            </a:r>
            <a:r>
              <a:rPr lang="en-US" sz="1800" dirty="0"/>
              <a:t>) – Send info to </a:t>
            </a:r>
            <a:r>
              <a:rPr lang="en-US" sz="1800" dirty="0">
                <a:hlinkClick r:id="rId3"/>
              </a:rPr>
              <a:t>publicrelations@kappapsi.org</a:t>
            </a:r>
            <a:r>
              <a:rPr lang="en-US" sz="1800" dirty="0"/>
              <a:t> </a:t>
            </a:r>
          </a:p>
          <a:p>
            <a:r>
              <a:rPr lang="en-US" sz="2000" dirty="0"/>
              <a:t>Leadership Symposium 2020 – Info coming soon!</a:t>
            </a:r>
          </a:p>
        </p:txBody>
      </p:sp>
      <p:pic>
        <p:nvPicPr>
          <p:cNvPr id="4" name="Picture 3"/>
          <p:cNvPicPr>
            <a:picLocks noChangeAspect="1"/>
          </p:cNvPicPr>
          <p:nvPr/>
        </p:nvPicPr>
        <p:blipFill>
          <a:blip r:embed="rId4"/>
          <a:stretch>
            <a:fillRect/>
          </a:stretch>
        </p:blipFill>
        <p:spPr>
          <a:xfrm>
            <a:off x="8392296" y="609600"/>
            <a:ext cx="1763411" cy="2204264"/>
          </a:xfrm>
          <a:prstGeom prst="rect">
            <a:avLst/>
          </a:prstGeom>
        </p:spPr>
      </p:pic>
    </p:spTree>
    <p:extLst>
      <p:ext uri="{BB962C8B-B14F-4D97-AF65-F5344CB8AC3E}">
        <p14:creationId xmlns:p14="http://schemas.microsoft.com/office/powerpoint/2010/main" val="153188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Vice-Regent Askew</a:t>
            </a:r>
          </a:p>
        </p:txBody>
      </p:sp>
      <p:sp>
        <p:nvSpPr>
          <p:cNvPr id="3" name="Content Placeholder 2"/>
          <p:cNvSpPr>
            <a:spLocks noGrp="1"/>
          </p:cNvSpPr>
          <p:nvPr>
            <p:ph idx="1"/>
          </p:nvPr>
        </p:nvSpPr>
        <p:spPr/>
        <p:txBody>
          <a:bodyPr>
            <a:noAutofit/>
          </a:bodyPr>
          <a:lstStyle/>
          <a:p>
            <a:r>
              <a:rPr lang="en-US" sz="2000" dirty="0"/>
              <a:t>59</a:t>
            </a:r>
            <a:r>
              <a:rPr lang="en-US" sz="2000" baseline="30000" dirty="0"/>
              <a:t>th</a:t>
            </a:r>
            <a:r>
              <a:rPr lang="en-US" sz="2000" dirty="0"/>
              <a:t> Grand Council Convention – SAVE THE DATE: July 17-21</a:t>
            </a:r>
            <a:r>
              <a:rPr lang="en-US" sz="2000" baseline="30000" dirty="0"/>
              <a:t>st</a:t>
            </a:r>
            <a:r>
              <a:rPr lang="en-US" sz="2000" dirty="0"/>
              <a:t>, 2019</a:t>
            </a:r>
          </a:p>
          <a:p>
            <a:pPr lvl="1"/>
            <a:r>
              <a:rPr lang="en-US" sz="1800" dirty="0" smtClean="0"/>
              <a:t>Grand Hyatt Washington, 1000 H Street NW</a:t>
            </a:r>
          </a:p>
          <a:p>
            <a:pPr lvl="1"/>
            <a:r>
              <a:rPr lang="en-US" sz="1800" dirty="0" smtClean="0"/>
              <a:t>Introduction to the </a:t>
            </a:r>
            <a:r>
              <a:rPr lang="en-US" sz="1800" dirty="0" err="1" smtClean="0"/>
              <a:t>Convetion</a:t>
            </a:r>
            <a:r>
              <a:rPr lang="en-US" sz="1800" dirty="0" smtClean="0"/>
              <a:t>: </a:t>
            </a:r>
            <a:r>
              <a:rPr lang="en-US" sz="1800" dirty="0" smtClean="0">
                <a:hlinkClick r:id="rId2"/>
              </a:rPr>
              <a:t>https://youtu.be/gmN-e5Pt5vE</a:t>
            </a:r>
            <a:r>
              <a:rPr lang="en-US" sz="1800" dirty="0" smtClean="0"/>
              <a:t> </a:t>
            </a:r>
          </a:p>
          <a:p>
            <a:r>
              <a:rPr lang="en-US" sz="2000" dirty="0" smtClean="0"/>
              <a:t>New activities coming to GCC including a student poster session and a virtual 5K Kappa Psi Foundation Fundraiser</a:t>
            </a:r>
          </a:p>
          <a:p>
            <a:pPr lvl="1"/>
            <a:r>
              <a:rPr lang="en-US" dirty="0" smtClean="0"/>
              <a:t>Virtual 5K fundraiser will allow Brothers that are not able to attend GCC to join in the fun and help raise money for a good cause</a:t>
            </a:r>
          </a:p>
          <a:p>
            <a:pPr lvl="1"/>
            <a:r>
              <a:rPr lang="en-US" dirty="0" smtClean="0"/>
              <a:t>A call for volunteers has been released – we are looking for those interested in participating in the career roundtables, as a CE or workshop moderator and as student poster mentors. Submit your interest through the survey </a:t>
            </a:r>
            <a:r>
              <a:rPr lang="en-US" dirty="0" smtClean="0">
                <a:hlinkClick r:id="rId3"/>
              </a:rPr>
              <a:t>https://form.jotform.com/83415051801144</a:t>
            </a:r>
            <a:r>
              <a:rPr lang="en-US" dirty="0" smtClean="0"/>
              <a:t> or email me at </a:t>
            </a:r>
            <a:r>
              <a:rPr lang="en-US" dirty="0" smtClean="0">
                <a:hlinkClick r:id="rId4"/>
              </a:rPr>
              <a:t>claskew11122@gmail.com</a:t>
            </a:r>
            <a:r>
              <a:rPr lang="en-US" dirty="0" smtClean="0"/>
              <a:t> </a:t>
            </a:r>
            <a:endParaRPr lang="en-US" dirty="0"/>
          </a:p>
        </p:txBody>
      </p:sp>
      <p:pic>
        <p:nvPicPr>
          <p:cNvPr id="4" name="Picture 3"/>
          <p:cNvPicPr>
            <a:picLocks noChangeAspect="1"/>
          </p:cNvPicPr>
          <p:nvPr/>
        </p:nvPicPr>
        <p:blipFill>
          <a:blip r:embed="rId5"/>
          <a:stretch>
            <a:fillRect/>
          </a:stretch>
        </p:blipFill>
        <p:spPr>
          <a:xfrm>
            <a:off x="8749743" y="609600"/>
            <a:ext cx="1888206" cy="2360258"/>
          </a:xfrm>
          <a:prstGeom prst="rect">
            <a:avLst/>
          </a:prstGeom>
        </p:spPr>
      </p:pic>
    </p:spTree>
    <p:extLst>
      <p:ext uri="{BB962C8B-B14F-4D97-AF65-F5344CB8AC3E}">
        <p14:creationId xmlns:p14="http://schemas.microsoft.com/office/powerpoint/2010/main" val="251137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Counselor Milton</a:t>
            </a:r>
          </a:p>
        </p:txBody>
      </p:sp>
      <p:sp>
        <p:nvSpPr>
          <p:cNvPr id="3" name="Content Placeholder 2"/>
          <p:cNvSpPr>
            <a:spLocks noGrp="1"/>
          </p:cNvSpPr>
          <p:nvPr>
            <p:ph idx="1"/>
          </p:nvPr>
        </p:nvSpPr>
        <p:spPr>
          <a:xfrm>
            <a:off x="677334" y="2160589"/>
            <a:ext cx="7964960" cy="3880773"/>
          </a:xfrm>
        </p:spPr>
        <p:txBody>
          <a:bodyPr>
            <a:normAutofit fontScale="92500"/>
          </a:bodyPr>
          <a:lstStyle/>
          <a:p>
            <a:r>
              <a:rPr lang="en-US" sz="2000" dirty="0"/>
              <a:t>All information regarding ordinances and taxes for chapters has been relayed to the Province Supervisors. Taxes should be filed annually based on the Chapter’s fiscal year (May 15</a:t>
            </a:r>
            <a:r>
              <a:rPr lang="en-US" sz="2000" baseline="30000" dirty="0"/>
              <a:t>th</a:t>
            </a:r>
            <a:r>
              <a:rPr lang="en-US" sz="2000" dirty="0"/>
              <a:t> for most Chapters) using the IRS Form 990 (N or EZ). Ordinances should be reviewed annually.</a:t>
            </a:r>
          </a:p>
          <a:p>
            <a:r>
              <a:rPr lang="en-US" sz="2000" dirty="0"/>
              <a:t>Chapter and Province policy manual templates and a tip sheet are now available on the website.</a:t>
            </a:r>
          </a:p>
          <a:p>
            <a:r>
              <a:rPr lang="en-US" sz="2000" dirty="0"/>
              <a:t>A legislative/parliamentarian checklist is available on the website.</a:t>
            </a:r>
          </a:p>
          <a:p>
            <a:r>
              <a:rPr lang="en-US" sz="2000" dirty="0"/>
              <a:t>‘Disciplinary Process Form’ and ‘Risk Management Inquiry/Reporting Form’ are available on the website.</a:t>
            </a:r>
          </a:p>
          <a:p>
            <a:r>
              <a:rPr lang="en-US" sz="2000" dirty="0"/>
              <a:t>Policy updates have been relayed to the Supervisors.</a:t>
            </a:r>
          </a:p>
        </p:txBody>
      </p:sp>
      <p:pic>
        <p:nvPicPr>
          <p:cNvPr id="4" name="Picture 3"/>
          <p:cNvPicPr>
            <a:picLocks noChangeAspect="1"/>
          </p:cNvPicPr>
          <p:nvPr/>
        </p:nvPicPr>
        <p:blipFill>
          <a:blip r:embed="rId2"/>
          <a:stretch>
            <a:fillRect/>
          </a:stretch>
        </p:blipFill>
        <p:spPr>
          <a:xfrm>
            <a:off x="8413972" y="667265"/>
            <a:ext cx="1720060" cy="2150076"/>
          </a:xfrm>
          <a:prstGeom prst="rect">
            <a:avLst/>
          </a:prstGeom>
        </p:spPr>
      </p:pic>
    </p:spTree>
    <p:extLst>
      <p:ext uri="{BB962C8B-B14F-4D97-AF65-F5344CB8AC3E}">
        <p14:creationId xmlns:p14="http://schemas.microsoft.com/office/powerpoint/2010/main" val="80416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Historian Buchanan</a:t>
            </a:r>
          </a:p>
        </p:txBody>
      </p:sp>
      <p:sp>
        <p:nvSpPr>
          <p:cNvPr id="3" name="Content Placeholder 2"/>
          <p:cNvSpPr>
            <a:spLocks noGrp="1"/>
          </p:cNvSpPr>
          <p:nvPr>
            <p:ph idx="1"/>
          </p:nvPr>
        </p:nvSpPr>
        <p:spPr>
          <a:xfrm>
            <a:off x="677335" y="2160589"/>
            <a:ext cx="7425265" cy="4511144"/>
          </a:xfrm>
        </p:spPr>
        <p:txBody>
          <a:bodyPr>
            <a:normAutofit fontScale="92500" lnSpcReduction="20000"/>
          </a:bodyPr>
          <a:lstStyle/>
          <a:p>
            <a:r>
              <a:rPr lang="en-US" sz="2000" i="1" dirty="0"/>
              <a:t>The History of Kappa Psi Pharmaceutical Fraternity: Our Modern History and Beginnings Revisited</a:t>
            </a:r>
            <a:r>
              <a:rPr lang="en-US" sz="2000" dirty="0"/>
              <a:t> compiled and edited by Michael </a:t>
            </a:r>
            <a:r>
              <a:rPr lang="en-US" sz="2000" dirty="0" err="1"/>
              <a:t>Cournoyer</a:t>
            </a:r>
            <a:r>
              <a:rPr lang="en-US" sz="2000" dirty="0"/>
              <a:t> and Kali Weaver has been reduced in price to increase access for our Brothers. It is available for FREE on Kobo books and Barnes and Noble, $0.99 on </a:t>
            </a:r>
            <a:r>
              <a:rPr lang="en-US" sz="2000" dirty="0" err="1"/>
              <a:t>iBooks</a:t>
            </a:r>
            <a:r>
              <a:rPr lang="en-US" sz="2000" dirty="0"/>
              <a:t>, and $2.99 on Amazon.</a:t>
            </a:r>
          </a:p>
          <a:p>
            <a:r>
              <a:rPr lang="en-US" sz="2000" dirty="0"/>
              <a:t>To appreciate your history you must know your past. The MASK has been Kappa Psi’s main historical document over the years. The Executive Committee encourages all Brothers to explore our Fraternity’s past by reviewing previous editions of The MASK. </a:t>
            </a:r>
          </a:p>
          <a:p>
            <a:r>
              <a:rPr lang="en-US" sz="2000" dirty="0"/>
              <a:t>Chapter History Report Forms are due May 31 to coincide with the Collegiate Chapter Progress Report Form deadline but may be submitted at any time. Please use your </a:t>
            </a:r>
            <a:r>
              <a:rPr lang="en-US" sz="2000" dirty="0">
                <a:hlinkClick r:id="rId3"/>
              </a:rPr>
              <a:t>chapter@kappapsi.org</a:t>
            </a:r>
            <a:r>
              <a:rPr lang="en-US" sz="2000" dirty="0"/>
              <a:t> email to submit your report (see attached excel spreadsheet).</a:t>
            </a:r>
          </a:p>
        </p:txBody>
      </p:sp>
      <p:pic>
        <p:nvPicPr>
          <p:cNvPr id="4" name="Picture 3"/>
          <p:cNvPicPr>
            <a:picLocks noChangeAspect="1"/>
          </p:cNvPicPr>
          <p:nvPr/>
        </p:nvPicPr>
        <p:blipFill>
          <a:blip r:embed="rId4"/>
          <a:stretch>
            <a:fillRect/>
          </a:stretch>
        </p:blipFill>
        <p:spPr>
          <a:xfrm>
            <a:off x="8545189" y="670933"/>
            <a:ext cx="1914248" cy="2394239"/>
          </a:xfrm>
          <a:prstGeom prst="rect">
            <a:avLst/>
          </a:prstGeom>
        </p:spPr>
      </p:pic>
      <p:sp>
        <p:nvSpPr>
          <p:cNvPr id="5" name="Rectangle 4"/>
          <p:cNvSpPr/>
          <p:nvPr/>
        </p:nvSpPr>
        <p:spPr>
          <a:xfrm>
            <a:off x="5969202" y="3244334"/>
            <a:ext cx="253596" cy="369332"/>
          </a:xfrm>
          <a:prstGeom prst="rect">
            <a:avLst/>
          </a:prstGeom>
        </p:spPr>
        <p:txBody>
          <a:bodyPr wrap="none">
            <a:spAutoFit/>
          </a:bodyPr>
          <a:lstStyle/>
          <a:p>
            <a:r>
              <a:rPr lang="en-US" dirty="0"/>
              <a:t> </a:t>
            </a:r>
          </a:p>
        </p:txBody>
      </p:sp>
      <p:sp>
        <p:nvSpPr>
          <p:cNvPr id="6" name="Rectangle 5"/>
          <p:cNvSpPr/>
          <p:nvPr/>
        </p:nvSpPr>
        <p:spPr>
          <a:xfrm>
            <a:off x="5969202" y="3244334"/>
            <a:ext cx="25359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2989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a:t>
            </a:r>
            <a:r>
              <a:rPr lang="en-US" dirty="0" err="1"/>
              <a:t>Ritualist</a:t>
            </a:r>
            <a:r>
              <a:rPr lang="en-US" dirty="0"/>
              <a:t> </a:t>
            </a:r>
            <a:r>
              <a:rPr lang="en-US" dirty="0" err="1"/>
              <a:t>Starvaggi</a:t>
            </a:r>
            <a:endParaRPr lang="en-US" dirty="0"/>
          </a:p>
        </p:txBody>
      </p:sp>
      <p:sp>
        <p:nvSpPr>
          <p:cNvPr id="3" name="Content Placeholder 2"/>
          <p:cNvSpPr>
            <a:spLocks noGrp="1"/>
          </p:cNvSpPr>
          <p:nvPr>
            <p:ph idx="1"/>
          </p:nvPr>
        </p:nvSpPr>
        <p:spPr/>
        <p:txBody>
          <a:bodyPr>
            <a:normAutofit fontScale="92500" lnSpcReduction="10000"/>
          </a:bodyPr>
          <a:lstStyle/>
          <a:p>
            <a:r>
              <a:rPr lang="en-US" dirty="0"/>
              <a:t>Creating a Ritual Page for the website</a:t>
            </a:r>
          </a:p>
          <a:p>
            <a:pPr lvl="1"/>
            <a:r>
              <a:rPr lang="en-US" dirty="0"/>
              <a:t>Ensures ease of access to Brothers for important information</a:t>
            </a:r>
          </a:p>
          <a:p>
            <a:pPr lvl="1"/>
            <a:r>
              <a:rPr lang="en-US" dirty="0"/>
              <a:t>Will not post any protected ritual information</a:t>
            </a:r>
          </a:p>
          <a:p>
            <a:pPr fontAlgn="base"/>
            <a:r>
              <a:rPr lang="en-US" dirty="0"/>
              <a:t>Continuing work on the “History of the Ritual”</a:t>
            </a:r>
            <a:endParaRPr lang="en-US" sz="1400" dirty="0"/>
          </a:p>
          <a:p>
            <a:pPr lvl="1" fontAlgn="base"/>
            <a:r>
              <a:rPr lang="en-US" dirty="0"/>
              <a:t>Plan is to have ready by the Grand Council Convention</a:t>
            </a:r>
            <a:endParaRPr lang="en-US" sz="1200" dirty="0"/>
          </a:p>
          <a:p>
            <a:r>
              <a:rPr lang="en-US" dirty="0" smtClean="0"/>
              <a:t>Working </a:t>
            </a:r>
            <a:r>
              <a:rPr lang="en-US" dirty="0"/>
              <a:t>on ritual best practices webinar to be presented in Fall</a:t>
            </a:r>
          </a:p>
          <a:p>
            <a:pPr lvl="1"/>
            <a:r>
              <a:rPr lang="en-US" dirty="0"/>
              <a:t>Will have restricted access, so look for guidance on how to </a:t>
            </a:r>
            <a:r>
              <a:rPr lang="en-US" dirty="0" smtClean="0"/>
              <a:t>enroll</a:t>
            </a:r>
            <a:endParaRPr lang="en-US" dirty="0"/>
          </a:p>
          <a:p>
            <a:r>
              <a:rPr lang="en-US" dirty="0"/>
              <a:t>Be sure to teach Brothers the correct aspects of the Ritual</a:t>
            </a:r>
          </a:p>
          <a:p>
            <a:pPr lvl="1"/>
            <a:r>
              <a:rPr lang="en-US" dirty="0"/>
              <a:t>Correct motto</a:t>
            </a:r>
          </a:p>
          <a:p>
            <a:pPr lvl="1"/>
            <a:r>
              <a:rPr lang="en-US" dirty="0"/>
              <a:t>Correct grip &amp; test and when to use which</a:t>
            </a:r>
          </a:p>
          <a:p>
            <a:pPr lvl="1"/>
            <a:r>
              <a:rPr lang="en-US" dirty="0"/>
              <a:t>Proper order of principles: Industry, Sobriety, Fellowship &amp; High Ideals (NOT FISH)</a:t>
            </a:r>
          </a:p>
        </p:txBody>
      </p:sp>
      <p:pic>
        <p:nvPicPr>
          <p:cNvPr id="4" name="Picture 3"/>
          <p:cNvPicPr>
            <a:picLocks noChangeAspect="1"/>
          </p:cNvPicPr>
          <p:nvPr/>
        </p:nvPicPr>
        <p:blipFill>
          <a:blip r:embed="rId2"/>
          <a:stretch>
            <a:fillRect/>
          </a:stretch>
        </p:blipFill>
        <p:spPr>
          <a:xfrm>
            <a:off x="8354815" y="609600"/>
            <a:ext cx="2038436" cy="2548045"/>
          </a:xfrm>
          <a:prstGeom prst="rect">
            <a:avLst/>
          </a:prstGeom>
        </p:spPr>
      </p:pic>
    </p:spTree>
    <p:extLst>
      <p:ext uri="{BB962C8B-B14F-4D97-AF65-F5344CB8AC3E}">
        <p14:creationId xmlns:p14="http://schemas.microsoft.com/office/powerpoint/2010/main" val="202472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Member-At-Large Miller</a:t>
            </a:r>
          </a:p>
        </p:txBody>
      </p:sp>
      <p:sp>
        <p:nvSpPr>
          <p:cNvPr id="3" name="Content Placeholder 2"/>
          <p:cNvSpPr>
            <a:spLocks noGrp="1"/>
          </p:cNvSpPr>
          <p:nvPr>
            <p:ph idx="1"/>
          </p:nvPr>
        </p:nvSpPr>
        <p:spPr>
          <a:xfrm>
            <a:off x="677334" y="2298583"/>
            <a:ext cx="7916408" cy="3949817"/>
          </a:xfrm>
        </p:spPr>
        <p:txBody>
          <a:bodyPr>
            <a:normAutofit fontScale="85000" lnSpcReduction="20000"/>
          </a:bodyPr>
          <a:lstStyle/>
          <a:p>
            <a:r>
              <a:rPr lang="en-US" dirty="0"/>
              <a:t>With graduation (quickly) approaching, the graduate referral form is available to connect to a Graduate Chapter</a:t>
            </a:r>
          </a:p>
          <a:p>
            <a:r>
              <a:rPr lang="en-US" dirty="0"/>
              <a:t>2019 Voluntary Graduate Dues are due!</a:t>
            </a:r>
          </a:p>
          <a:p>
            <a:pPr lvl="1"/>
            <a:r>
              <a:rPr lang="en-US" dirty="0"/>
              <a:t>2018 set a recent record for dues payments</a:t>
            </a:r>
          </a:p>
          <a:p>
            <a:pPr lvl="1"/>
            <a:r>
              <a:rPr lang="en-US" dirty="0"/>
              <a:t>Coming Soon: Opt-in text reminders for voluntary dues </a:t>
            </a:r>
          </a:p>
          <a:p>
            <a:r>
              <a:rPr lang="en-US" dirty="0"/>
              <a:t>Graduate Chapter Reminders:</a:t>
            </a:r>
          </a:p>
          <a:p>
            <a:pPr lvl="1"/>
            <a:r>
              <a:rPr lang="en-US" dirty="0"/>
              <a:t>2019 Graduate Chapter Dues: Due by March 15</a:t>
            </a:r>
            <a:r>
              <a:rPr lang="en-US" baseline="30000" dirty="0"/>
              <a:t>th</a:t>
            </a:r>
            <a:endParaRPr lang="en-US" dirty="0"/>
          </a:p>
          <a:p>
            <a:pPr lvl="1"/>
            <a:r>
              <a:rPr lang="en-US" dirty="0"/>
              <a:t>Send updated Chapter Roster to The Central Office</a:t>
            </a:r>
          </a:p>
          <a:p>
            <a:pPr lvl="1"/>
            <a:r>
              <a:rPr lang="en-US" dirty="0"/>
              <a:t>Update the Central Office and Graduate Member-at-Large after officer elections</a:t>
            </a:r>
          </a:p>
          <a:p>
            <a:pPr lvl="1"/>
            <a:r>
              <a:rPr lang="en-US" dirty="0"/>
              <a:t>Check Chapter email addresses regularly</a:t>
            </a:r>
          </a:p>
          <a:p>
            <a:r>
              <a:rPr lang="en-US" dirty="0"/>
              <a:t>New giving society: “Society 1879” </a:t>
            </a:r>
          </a:p>
          <a:p>
            <a:pPr lvl="1"/>
            <a:r>
              <a:rPr lang="en-US" dirty="0"/>
              <a:t>Further details to follow on membership and benefits</a:t>
            </a:r>
          </a:p>
          <a:p>
            <a:r>
              <a:rPr lang="en-US" dirty="0"/>
              <a:t>Graduate Spotlight Nominations: Email gmatlarge@kappapsi.org</a:t>
            </a:r>
          </a:p>
          <a:p>
            <a:endParaRPr lang="en-US" dirty="0"/>
          </a:p>
        </p:txBody>
      </p:sp>
      <p:pic>
        <p:nvPicPr>
          <p:cNvPr id="4" name="Picture 3"/>
          <p:cNvPicPr>
            <a:picLocks noChangeAspect="1"/>
          </p:cNvPicPr>
          <p:nvPr/>
        </p:nvPicPr>
        <p:blipFill>
          <a:blip r:embed="rId2"/>
          <a:stretch>
            <a:fillRect/>
          </a:stretch>
        </p:blipFill>
        <p:spPr>
          <a:xfrm>
            <a:off x="8593742" y="374709"/>
            <a:ext cx="1914458" cy="2393073"/>
          </a:xfrm>
          <a:prstGeom prst="rect">
            <a:avLst/>
          </a:prstGeom>
        </p:spPr>
      </p:pic>
    </p:spTree>
    <p:extLst>
      <p:ext uri="{BB962C8B-B14F-4D97-AF65-F5344CB8AC3E}">
        <p14:creationId xmlns:p14="http://schemas.microsoft.com/office/powerpoint/2010/main" val="34538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Collegiate Member-At-Large </a:t>
            </a:r>
            <a:br>
              <a:rPr lang="en-US" dirty="0"/>
            </a:br>
            <a:r>
              <a:rPr lang="en-US" dirty="0" err="1"/>
              <a:t>Nardollilo</a:t>
            </a:r>
            <a:endParaRPr lang="en-US" dirty="0"/>
          </a:p>
        </p:txBody>
      </p:sp>
      <p:sp>
        <p:nvSpPr>
          <p:cNvPr id="3" name="Content Placeholder 2"/>
          <p:cNvSpPr>
            <a:spLocks noGrp="1"/>
          </p:cNvSpPr>
          <p:nvPr>
            <p:ph idx="1"/>
          </p:nvPr>
        </p:nvSpPr>
        <p:spPr>
          <a:xfrm>
            <a:off x="677334" y="1930399"/>
            <a:ext cx="8911283" cy="4525961"/>
          </a:xfrm>
        </p:spPr>
        <p:txBody>
          <a:bodyPr>
            <a:normAutofit fontScale="92500" lnSpcReduction="10000"/>
          </a:bodyPr>
          <a:lstStyle/>
          <a:p>
            <a:pPr>
              <a:spcBef>
                <a:spcPts val="0"/>
              </a:spcBef>
            </a:pPr>
            <a:r>
              <a:rPr lang="en-US" dirty="0"/>
              <a:t>Collegiate Webinar Series to occur throughout the Spring, follow listserv for updates.  Now for points on the Chapter Progress Report Form!</a:t>
            </a:r>
          </a:p>
          <a:p>
            <a:pPr>
              <a:spcBef>
                <a:spcPts val="0"/>
              </a:spcBef>
            </a:pPr>
            <a:endParaRPr lang="en-US" dirty="0"/>
          </a:p>
          <a:p>
            <a:pPr>
              <a:spcBef>
                <a:spcPts val="0"/>
              </a:spcBef>
            </a:pPr>
            <a:r>
              <a:rPr lang="en-US" dirty="0"/>
              <a:t>Collegiate Open Forum to share ideas, ask questions, and receive feedback from other collegiate Brothers and IEC Members utilizing </a:t>
            </a:r>
            <a:r>
              <a:rPr lang="en-US"/>
              <a:t>GoToWebinar</a:t>
            </a:r>
            <a:endParaRPr lang="en-US" dirty="0"/>
          </a:p>
          <a:p>
            <a:pPr>
              <a:spcBef>
                <a:spcPts val="0"/>
              </a:spcBef>
            </a:pPr>
            <a:endParaRPr lang="en-US" dirty="0"/>
          </a:p>
          <a:p>
            <a:pPr>
              <a:spcBef>
                <a:spcPts val="0"/>
              </a:spcBef>
            </a:pPr>
            <a:r>
              <a:rPr lang="en-US" dirty="0"/>
              <a:t>Encourage all new members to subscribe to Kappa Psi Social Media</a:t>
            </a:r>
          </a:p>
          <a:p>
            <a:pPr marL="0" indent="0">
              <a:spcBef>
                <a:spcPts val="0"/>
              </a:spcBef>
              <a:buNone/>
            </a:pPr>
            <a:r>
              <a:rPr lang="en-US" dirty="0"/>
              <a:t>     Instagram: @</a:t>
            </a:r>
            <a:r>
              <a:rPr lang="en-US" dirty="0" err="1"/>
              <a:t>KappaPsi</a:t>
            </a:r>
            <a:r>
              <a:rPr lang="en-US" dirty="0"/>
              <a:t>    Twitter: @</a:t>
            </a:r>
            <a:r>
              <a:rPr lang="en-US" dirty="0" err="1"/>
              <a:t>kpsi</a:t>
            </a:r>
            <a:r>
              <a:rPr lang="en-US" dirty="0"/>
              <a:t>    Facebook: Kappa Psi </a:t>
            </a:r>
          </a:p>
          <a:p>
            <a:pPr lvl="1">
              <a:spcBef>
                <a:spcPts val="0"/>
              </a:spcBef>
            </a:pPr>
            <a:endParaRPr lang="en-US" dirty="0"/>
          </a:p>
          <a:p>
            <a:pPr>
              <a:spcBef>
                <a:spcPts val="0"/>
              </a:spcBef>
            </a:pPr>
            <a:r>
              <a:rPr lang="en-US" dirty="0"/>
              <a:t>Texting Updates</a:t>
            </a:r>
          </a:p>
          <a:p>
            <a:pPr lvl="1">
              <a:spcBef>
                <a:spcPts val="0"/>
              </a:spcBef>
            </a:pPr>
            <a:r>
              <a:rPr lang="en-US" dirty="0"/>
              <a:t>Be sure to enrolled new year officers &amp; GCDs at </a:t>
            </a:r>
            <a:r>
              <a:rPr lang="en-US" dirty="0">
                <a:hlinkClick r:id="rId2"/>
              </a:rPr>
              <a:t>www.kappa-psi.com/texting</a:t>
            </a:r>
            <a:endParaRPr lang="en-US" dirty="0"/>
          </a:p>
          <a:p>
            <a:pPr lvl="2">
              <a:spcBef>
                <a:spcPts val="0"/>
              </a:spcBef>
            </a:pPr>
            <a:r>
              <a:rPr lang="en-US" dirty="0"/>
              <a:t>Check to make sure your chapter is up to date!</a:t>
            </a:r>
          </a:p>
          <a:p>
            <a:pPr marL="914400" lvl="2" indent="0">
              <a:spcBef>
                <a:spcPts val="0"/>
              </a:spcBef>
              <a:buNone/>
            </a:pPr>
            <a:endParaRPr lang="en-US" dirty="0"/>
          </a:p>
          <a:p>
            <a:pPr>
              <a:spcBef>
                <a:spcPts val="0"/>
              </a:spcBef>
            </a:pPr>
            <a:r>
              <a:rPr lang="en-US" dirty="0"/>
              <a:t>Collegiate “Best Practices” Manual</a:t>
            </a:r>
          </a:p>
          <a:p>
            <a:pPr lvl="1">
              <a:spcBef>
                <a:spcPts val="0"/>
              </a:spcBef>
            </a:pPr>
            <a:r>
              <a:rPr lang="en-US" dirty="0"/>
              <a:t>Written resource for new Regents, Chapter Officers, Province Officers and all interested Collegiates to serve as a “Go To Guide” to layout Kappa Psi’s Structure, basic requirements and best practices. </a:t>
            </a:r>
          </a:p>
          <a:p>
            <a:pPr lvl="1">
              <a:spcBef>
                <a:spcPts val="0"/>
              </a:spcBef>
            </a:pPr>
            <a:endParaRPr lang="en-US" dirty="0"/>
          </a:p>
          <a:p>
            <a:pPr>
              <a:spcBef>
                <a:spcPts val="0"/>
              </a:spcBef>
            </a:pPr>
            <a:r>
              <a:rPr lang="en-US" dirty="0"/>
              <a:t>Updating Kappa Psi Promotional presence including PowerPoint presentation with supplemental video to positively promote our brand</a:t>
            </a:r>
          </a:p>
          <a:p>
            <a:pPr lvl="1">
              <a:spcBef>
                <a:spcPts val="0"/>
              </a:spcBef>
            </a:pPr>
            <a:endParaRPr lang="en-US" dirty="0"/>
          </a:p>
          <a:p>
            <a:pPr lvl="1">
              <a:spcBef>
                <a:spcPts val="0"/>
              </a:spcBef>
            </a:pPr>
            <a:endParaRPr lang="en-US" dirty="0"/>
          </a:p>
          <a:p>
            <a:pPr marL="457200" lvl="1" indent="0">
              <a:spcBef>
                <a:spcPts val="0"/>
              </a:spcBef>
              <a:buNone/>
            </a:pPr>
            <a:endParaRPr lang="en-US" dirty="0"/>
          </a:p>
          <a:p>
            <a:endParaRPr lang="en-US" dirty="0"/>
          </a:p>
        </p:txBody>
      </p:sp>
      <p:pic>
        <p:nvPicPr>
          <p:cNvPr id="4" name="Picture 3"/>
          <p:cNvPicPr>
            <a:picLocks noChangeAspect="1"/>
          </p:cNvPicPr>
          <p:nvPr/>
        </p:nvPicPr>
        <p:blipFill>
          <a:blip r:embed="rId3"/>
          <a:stretch>
            <a:fillRect/>
          </a:stretch>
        </p:blipFill>
        <p:spPr>
          <a:xfrm>
            <a:off x="9872663" y="686055"/>
            <a:ext cx="1990951" cy="2488689"/>
          </a:xfrm>
          <a:prstGeom prst="rect">
            <a:avLst/>
          </a:prstGeom>
        </p:spPr>
      </p:pic>
    </p:spTree>
    <p:extLst>
      <p:ext uri="{BB962C8B-B14F-4D97-AF65-F5344CB8AC3E}">
        <p14:creationId xmlns:p14="http://schemas.microsoft.com/office/powerpoint/2010/main" val="308281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Director Porter</a:t>
            </a:r>
            <a:endParaRPr lang="en-US" dirty="0"/>
          </a:p>
        </p:txBody>
      </p:sp>
      <p:sp>
        <p:nvSpPr>
          <p:cNvPr id="3" name="Content Placeholder 2"/>
          <p:cNvSpPr>
            <a:spLocks noGrp="1"/>
          </p:cNvSpPr>
          <p:nvPr>
            <p:ph idx="1"/>
          </p:nvPr>
        </p:nvSpPr>
        <p:spPr>
          <a:xfrm>
            <a:off x="677334" y="1675066"/>
            <a:ext cx="8074290" cy="3880773"/>
          </a:xfrm>
        </p:spPr>
        <p:txBody>
          <a:bodyPr>
            <a:normAutofit/>
          </a:bodyPr>
          <a:lstStyle/>
          <a:p>
            <a:r>
              <a:rPr lang="en-US" sz="2400" dirty="0" smtClean="0"/>
              <a:t>Effective January 2019:</a:t>
            </a:r>
          </a:p>
          <a:p>
            <a:pPr lvl="1"/>
            <a:r>
              <a:rPr lang="en-US" sz="2000" dirty="0" smtClean="0"/>
              <a:t>All dues not paid in full by October 15</a:t>
            </a:r>
            <a:r>
              <a:rPr lang="en-US" sz="2000" baseline="30000" dirty="0" smtClean="0"/>
              <a:t>th</a:t>
            </a:r>
            <a:r>
              <a:rPr lang="en-US" sz="2000" dirty="0" smtClean="0"/>
              <a:t> (Fall dues) or February 15</a:t>
            </a:r>
            <a:r>
              <a:rPr lang="en-US" sz="2000" baseline="30000" dirty="0" smtClean="0"/>
              <a:t>th</a:t>
            </a:r>
            <a:r>
              <a:rPr lang="en-US" sz="2000" dirty="0" smtClean="0"/>
              <a:t> (Spring dues) will be charged a 2% penalty per month until debt is paid (per constitution)</a:t>
            </a:r>
          </a:p>
          <a:p>
            <a:pPr lvl="2"/>
            <a:r>
              <a:rPr lang="en-US" sz="1800" dirty="0" smtClean="0"/>
              <a:t>If dues not paid or payment plan not developed with the Executive Director, the EC will consider suspension of said Chapter</a:t>
            </a:r>
          </a:p>
          <a:p>
            <a:pPr lvl="1"/>
            <a:r>
              <a:rPr lang="en-US" sz="2000" dirty="0" smtClean="0"/>
              <a:t>A 3% service charge fee will be applied for all credit card purchases</a:t>
            </a:r>
          </a:p>
        </p:txBody>
      </p:sp>
      <p:pic>
        <p:nvPicPr>
          <p:cNvPr id="6" name="Picture 5"/>
          <p:cNvPicPr>
            <a:picLocks noChangeAspect="1"/>
          </p:cNvPicPr>
          <p:nvPr/>
        </p:nvPicPr>
        <p:blipFill>
          <a:blip r:embed="rId2"/>
          <a:stretch>
            <a:fillRect/>
          </a:stretch>
        </p:blipFill>
        <p:spPr>
          <a:xfrm>
            <a:off x="8751624" y="588616"/>
            <a:ext cx="2146854" cy="2683568"/>
          </a:xfrm>
          <a:prstGeom prst="rect">
            <a:avLst/>
          </a:prstGeom>
        </p:spPr>
      </p:pic>
    </p:spTree>
    <p:extLst>
      <p:ext uri="{BB962C8B-B14F-4D97-AF65-F5344CB8AC3E}">
        <p14:creationId xmlns:p14="http://schemas.microsoft.com/office/powerpoint/2010/main" val="2570022663"/>
      </p:ext>
    </p:extLst>
  </p:cSld>
  <p:clrMapOvr>
    <a:masterClrMapping/>
  </p:clrMapOvr>
</p:sld>
</file>

<file path=ppt/theme/theme1.xml><?xml version="1.0" encoding="utf-8"?>
<a:theme xmlns:a="http://schemas.openxmlformats.org/drawingml/2006/main" name="Facet">
  <a:themeElements>
    <a:clrScheme name="Kappa Psi Colors">
      <a:dk1>
        <a:srgbClr val="FFFFFF"/>
      </a:dk1>
      <a:lt1>
        <a:srgbClr val="171717"/>
      </a:lt1>
      <a:dk2>
        <a:srgbClr val="FFFFFF"/>
      </a:dk2>
      <a:lt2>
        <a:srgbClr val="171717"/>
      </a:lt2>
      <a:accent1>
        <a:srgbClr val="932313"/>
      </a:accent1>
      <a:accent2>
        <a:srgbClr val="3C3C3C"/>
      </a:accent2>
      <a:accent3>
        <a:srgbClr val="EA7768"/>
      </a:accent3>
      <a:accent4>
        <a:srgbClr val="F8D1CC"/>
      </a:accent4>
      <a:accent5>
        <a:srgbClr val="F2F2F2"/>
      </a:accent5>
      <a:accent6>
        <a:srgbClr val="757575"/>
      </a:accent6>
      <a:hlink>
        <a:srgbClr val="B0B0B0"/>
      </a:hlink>
      <a:folHlink>
        <a:srgbClr val="D3D3D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256</TotalTime>
  <Words>939</Words>
  <Application>Microsoft Office PowerPoint</Application>
  <PresentationFormat>Widescreen</PresentationFormat>
  <Paragraphs>85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International Executive Committee Updates</vt:lpstr>
      <vt:lpstr>Grand Regent Mancini</vt:lpstr>
      <vt:lpstr>Grand Vice-Regent Askew</vt:lpstr>
      <vt:lpstr>Grand Counselor Milton</vt:lpstr>
      <vt:lpstr>Grand Historian Buchanan</vt:lpstr>
      <vt:lpstr>Grand Ritualist Starvaggi</vt:lpstr>
      <vt:lpstr>Graduate Member-At-Large Miller</vt:lpstr>
      <vt:lpstr>Collegiate Member-At-Large  Nardollilo</vt:lpstr>
      <vt:lpstr>Executive Director Porter</vt:lpstr>
    </vt:vector>
  </TitlesOfParts>
  <Company>St. Luke's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Executive Committee Updates</dc:title>
  <dc:creator>Mancini, Robert</dc:creator>
  <cp:lastModifiedBy>Mancini, Robert</cp:lastModifiedBy>
  <cp:revision>26</cp:revision>
  <dcterms:created xsi:type="dcterms:W3CDTF">2018-08-28T15:27:55Z</dcterms:created>
  <dcterms:modified xsi:type="dcterms:W3CDTF">2019-01-21T20:44:21Z</dcterms:modified>
</cp:coreProperties>
</file>