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72" r:id="rId7"/>
    <p:sldId id="286" r:id="rId8"/>
    <p:sldId id="260" r:id="rId9"/>
    <p:sldId id="263" r:id="rId10"/>
    <p:sldId id="264" r:id="rId11"/>
    <p:sldId id="265" r:id="rId12"/>
    <p:sldId id="266" r:id="rId13"/>
    <p:sldId id="267" r:id="rId14"/>
    <p:sldId id="268" r:id="rId15"/>
    <p:sldId id="287" r:id="rId16"/>
    <p:sldId id="270" r:id="rId17"/>
    <p:sldId id="271" r:id="rId18"/>
    <p:sldId id="273" r:id="rId19"/>
    <p:sldId id="274" r:id="rId20"/>
    <p:sldId id="278" r:id="rId21"/>
    <p:sldId id="288" r:id="rId22"/>
    <p:sldId id="275" r:id="rId23"/>
    <p:sldId id="276" r:id="rId24"/>
    <p:sldId id="277" r:id="rId25"/>
    <p:sldId id="279"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58522E-99AA-455A-B40F-A00A036863FF}">
          <p14:sldIdLst>
            <p14:sldId id="256"/>
            <p14:sldId id="257"/>
            <p14:sldId id="258"/>
            <p14:sldId id="259"/>
            <p14:sldId id="261"/>
          </p14:sldIdLst>
        </p14:section>
        <p14:section name="Untitled Section" id="{14C3AE44-6113-4CB8-B791-46E91AA54F67}">
          <p14:sldIdLst>
            <p14:sldId id="272"/>
            <p14:sldId id="286"/>
            <p14:sldId id="260"/>
            <p14:sldId id="263"/>
            <p14:sldId id="264"/>
            <p14:sldId id="265"/>
            <p14:sldId id="266"/>
            <p14:sldId id="267"/>
            <p14:sldId id="268"/>
            <p14:sldId id="287"/>
            <p14:sldId id="270"/>
            <p14:sldId id="271"/>
            <p14:sldId id="273"/>
            <p14:sldId id="274"/>
            <p14:sldId id="278"/>
            <p14:sldId id="288"/>
            <p14:sldId id="275"/>
            <p14:sldId id="276"/>
            <p14:sldId id="277"/>
            <p14:sldId id="279"/>
            <p14:sldId id="280"/>
            <p14:sldId id="281"/>
            <p14:sldId id="282"/>
            <p14:sldId id="283"/>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autoAdjust="0"/>
    <p:restoredTop sz="94660"/>
  </p:normalViewPr>
  <p:slideViewPr>
    <p:cSldViewPr snapToGrid="0">
      <p:cViewPr varScale="1">
        <p:scale>
          <a:sx n="56" d="100"/>
          <a:sy n="56" d="100"/>
        </p:scale>
        <p:origin x="7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1/15/2016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1/15/2016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kappapsi.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grandcounselor@kappapsi.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kappapsi.org/communications" TargetMode="External"/><Relationship Id="rId2" Type="http://schemas.openxmlformats.org/officeDocument/2006/relationships/hyperlink" Target="mailto:chaptername@kappapsi.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kappapsi.org/img/uploads/files/Policy%20Manual/Kappa%20Psi%20Policy%20Manual%209.7.2015.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SanazFarhadian@gmail.com" TargetMode="External"/><Relationship Id="rId2" Type="http://schemas.openxmlformats.org/officeDocument/2006/relationships/hyperlink" Target="mailto:Belma.Muharemovic@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Supervisor’s Report</a:t>
            </a:r>
            <a:br>
              <a:rPr lang="en-US" dirty="0" smtClean="0"/>
            </a:br>
            <a:r>
              <a:rPr lang="en-US" sz="3600" dirty="0" smtClean="0"/>
              <a:t>Gulf Coast Province//2016 Winter Conclave</a:t>
            </a:r>
            <a:endParaRPr lang="en-US" sz="3600" dirty="0"/>
          </a:p>
        </p:txBody>
      </p:sp>
      <p:sp>
        <p:nvSpPr>
          <p:cNvPr id="3" name="Subtitle 2"/>
          <p:cNvSpPr>
            <a:spLocks noGrp="1"/>
          </p:cNvSpPr>
          <p:nvPr>
            <p:ph type="subTitle" idx="1"/>
          </p:nvPr>
        </p:nvSpPr>
        <p:spPr/>
        <p:txBody>
          <a:bodyPr>
            <a:normAutofit lnSpcReduction="10000"/>
          </a:bodyPr>
          <a:lstStyle/>
          <a:p>
            <a:r>
              <a:rPr lang="en-US" dirty="0" smtClean="0"/>
              <a:t>Belma Muharemovic &amp; </a:t>
            </a:r>
            <a:r>
              <a:rPr lang="en-US" dirty="0" err="1" smtClean="0"/>
              <a:t>Sanaz</a:t>
            </a:r>
            <a:r>
              <a:rPr lang="en-US" dirty="0" smtClean="0"/>
              <a:t> </a:t>
            </a:r>
            <a:r>
              <a:rPr lang="en-US" dirty="0" err="1" smtClean="0"/>
              <a:t>Farhadian</a:t>
            </a:r>
            <a:endParaRPr lang="en-US" dirty="0" smtClean="0"/>
          </a:p>
          <a:p>
            <a:endParaRPr lang="en-US" dirty="0"/>
          </a:p>
        </p:txBody>
      </p:sp>
    </p:spTree>
    <p:extLst>
      <p:ext uri="{BB962C8B-B14F-4D97-AF65-F5344CB8AC3E}">
        <p14:creationId xmlns:p14="http://schemas.microsoft.com/office/powerpoint/2010/main" val="124716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Fall Packet - ROSTERS</a:t>
            </a:r>
            <a:endParaRPr lang="en-US" dirty="0"/>
          </a:p>
        </p:txBody>
      </p:sp>
      <p:sp>
        <p:nvSpPr>
          <p:cNvPr id="5" name="Content Placeholder 4"/>
          <p:cNvSpPr>
            <a:spLocks noGrp="1"/>
          </p:cNvSpPr>
          <p:nvPr>
            <p:ph idx="1"/>
          </p:nvPr>
        </p:nvSpPr>
        <p:spPr/>
        <p:txBody>
          <a:bodyPr/>
          <a:lstStyle/>
          <a:p>
            <a:r>
              <a:rPr lang="en-US" dirty="0" smtClean="0"/>
              <a:t>Membership Rosters</a:t>
            </a:r>
          </a:p>
          <a:p>
            <a:pPr lvl="1"/>
            <a:r>
              <a:rPr lang="en-US" dirty="0" smtClean="0"/>
              <a:t>How Central Office determines your Chapter dues</a:t>
            </a:r>
          </a:p>
          <a:p>
            <a:pPr lvl="1"/>
            <a:r>
              <a:rPr lang="en-US" dirty="0" smtClean="0"/>
              <a:t>UPDATE EVERY FALL AND SPRING</a:t>
            </a:r>
          </a:p>
          <a:p>
            <a:r>
              <a:rPr lang="en-US" dirty="0" smtClean="0"/>
              <a:t>Chapter Officers Addresses</a:t>
            </a:r>
          </a:p>
          <a:p>
            <a:pPr lvl="1"/>
            <a:r>
              <a:rPr lang="en-US" dirty="0" smtClean="0"/>
              <a:t>UPDATE IMMEDIATELY AFTER ELECTIONS</a:t>
            </a:r>
          </a:p>
          <a:p>
            <a:r>
              <a:rPr lang="en-US" dirty="0" smtClean="0"/>
              <a:t>Faculty Members Roster</a:t>
            </a:r>
          </a:p>
          <a:p>
            <a:pPr lvl="1"/>
            <a:r>
              <a:rPr lang="en-US" dirty="0" smtClean="0"/>
              <a:t>REVIEW ANNUALLY AND UPDATE PRN</a:t>
            </a:r>
            <a:endParaRPr lang="en-US" dirty="0"/>
          </a:p>
        </p:txBody>
      </p:sp>
    </p:spTree>
    <p:extLst>
      <p:ext uri="{BB962C8B-B14F-4D97-AF65-F5344CB8AC3E}">
        <p14:creationId xmlns:p14="http://schemas.microsoft.com/office/powerpoint/2010/main" val="190718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Fall Packet – CENTRAL OFFICE DUES</a:t>
            </a:r>
            <a:endParaRPr lang="en-US" dirty="0"/>
          </a:p>
        </p:txBody>
      </p:sp>
      <p:sp>
        <p:nvSpPr>
          <p:cNvPr id="3" name="Content Placeholder 2"/>
          <p:cNvSpPr>
            <a:spLocks noGrp="1"/>
          </p:cNvSpPr>
          <p:nvPr>
            <p:ph idx="1"/>
          </p:nvPr>
        </p:nvSpPr>
        <p:spPr>
          <a:xfrm>
            <a:off x="810000" y="2412694"/>
            <a:ext cx="10554574" cy="4216706"/>
          </a:xfrm>
        </p:spPr>
        <p:txBody>
          <a:bodyPr numCol="2">
            <a:normAutofit/>
          </a:bodyPr>
          <a:lstStyle/>
          <a:p>
            <a:pPr lvl="1"/>
            <a:r>
              <a:rPr lang="en-US" dirty="0" smtClean="0"/>
              <a:t>Collegiate Chapter Dues - $20/Brother bi-annually</a:t>
            </a:r>
          </a:p>
          <a:p>
            <a:pPr lvl="2"/>
            <a:r>
              <a:rPr lang="en-US" dirty="0" smtClean="0"/>
              <a:t>DUE FEBRUARY 15 &amp; OCTOBER 15 every year</a:t>
            </a:r>
          </a:p>
          <a:p>
            <a:pPr lvl="1"/>
            <a:r>
              <a:rPr lang="en-US" dirty="0" smtClean="0"/>
              <a:t>Graduate Chapter Dues - $200/Chapter annually</a:t>
            </a:r>
          </a:p>
          <a:p>
            <a:pPr lvl="2"/>
            <a:r>
              <a:rPr lang="en-US" dirty="0" smtClean="0"/>
              <a:t>$150 + $50 Risk Management Fee</a:t>
            </a:r>
          </a:p>
          <a:p>
            <a:pPr lvl="2"/>
            <a:r>
              <a:rPr lang="en-US" dirty="0" smtClean="0"/>
              <a:t>DUE MARCH 15 every year</a:t>
            </a:r>
          </a:p>
          <a:p>
            <a:pPr lvl="1"/>
            <a:r>
              <a:rPr lang="en-US" dirty="0" smtClean="0"/>
              <a:t>Risk Management Fee</a:t>
            </a:r>
          </a:p>
          <a:p>
            <a:pPr lvl="2"/>
            <a:r>
              <a:rPr lang="en-US" dirty="0" smtClean="0"/>
              <a:t>Per capita fee for Collegiate Chapters</a:t>
            </a:r>
          </a:p>
          <a:p>
            <a:pPr lvl="3"/>
            <a:r>
              <a:rPr lang="en-US" dirty="0" smtClean="0"/>
              <a:t>Watch for invoice from Central Office – up to $7/Brother</a:t>
            </a:r>
          </a:p>
          <a:p>
            <a:pPr lvl="3"/>
            <a:r>
              <a:rPr lang="en-US" dirty="0" smtClean="0"/>
              <a:t>DUE OCTOBER 15</a:t>
            </a:r>
          </a:p>
          <a:p>
            <a:pPr lvl="2"/>
            <a:r>
              <a:rPr lang="en-US" dirty="0" smtClean="0"/>
              <a:t>$50 flat fee for Graduate Chapters</a:t>
            </a:r>
          </a:p>
          <a:p>
            <a:pPr lvl="1"/>
            <a:r>
              <a:rPr lang="en-US" dirty="0" smtClean="0"/>
              <a:t>Voluntary Graduate Dues</a:t>
            </a:r>
          </a:p>
          <a:p>
            <a:pPr lvl="2"/>
            <a:r>
              <a:rPr lang="en-US" dirty="0" smtClean="0"/>
              <a:t>Various donation levels</a:t>
            </a:r>
          </a:p>
          <a:p>
            <a:pPr lvl="2"/>
            <a:r>
              <a:rPr lang="en-US" dirty="0" smtClean="0"/>
              <a:t>$50 annually gets you the MASK</a:t>
            </a:r>
          </a:p>
          <a:p>
            <a:pPr lvl="2"/>
            <a:r>
              <a:rPr lang="en-US" dirty="0" smtClean="0"/>
              <a:t>Paid online</a:t>
            </a:r>
          </a:p>
          <a:p>
            <a:pPr lvl="1"/>
            <a:r>
              <a:rPr lang="en-US" dirty="0" smtClean="0"/>
              <a:t>Initiation Fee</a:t>
            </a:r>
          </a:p>
          <a:p>
            <a:pPr lvl="2"/>
            <a:r>
              <a:rPr lang="en-US" dirty="0" smtClean="0"/>
              <a:t>$45/new initiate</a:t>
            </a:r>
          </a:p>
          <a:p>
            <a:pPr lvl="2"/>
            <a:r>
              <a:rPr lang="en-US" dirty="0" smtClean="0"/>
              <a:t>Paid within 7 days of initiation</a:t>
            </a:r>
          </a:p>
          <a:p>
            <a:pPr lvl="2"/>
            <a:r>
              <a:rPr lang="en-US" dirty="0" smtClean="0"/>
              <a:t>Submit M-Cards concurrently</a:t>
            </a:r>
            <a:endParaRPr lang="en-US" dirty="0"/>
          </a:p>
        </p:txBody>
      </p:sp>
    </p:spTree>
    <p:extLst>
      <p:ext uri="{BB962C8B-B14F-4D97-AF65-F5344CB8AC3E}">
        <p14:creationId xmlns:p14="http://schemas.microsoft.com/office/powerpoint/2010/main" val="361760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those M-Cards…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Online Form</a:t>
            </a:r>
          </a:p>
          <a:p>
            <a:r>
              <a:rPr lang="en-US" dirty="0" smtClean="0"/>
              <a:t>Every new initiate </a:t>
            </a:r>
            <a:r>
              <a:rPr lang="en-US" b="1" dirty="0" smtClean="0"/>
              <a:t>must</a:t>
            </a:r>
            <a:r>
              <a:rPr lang="en-US" dirty="0" smtClean="0"/>
              <a:t> fill out in order to be recognized as an official Brother</a:t>
            </a:r>
          </a:p>
          <a:p>
            <a:r>
              <a:rPr lang="en-US" dirty="0" smtClean="0"/>
              <a:t>$45 initiation fee must be sent immediately upon completion</a:t>
            </a:r>
          </a:p>
          <a:p>
            <a:r>
              <a:rPr lang="en-US" dirty="0" smtClean="0"/>
              <a:t>Brothers will receive their M-Cards in the mail along with a copy of the Constitution and By-Laws</a:t>
            </a:r>
          </a:p>
          <a:p>
            <a:r>
              <a:rPr lang="en-US" dirty="0" smtClean="0"/>
              <a:t>Kappapsi.org </a:t>
            </a:r>
            <a:r>
              <a:rPr lang="en-US" dirty="0" smtClean="0">
                <a:sym typeface="Wingdings" panose="05000000000000000000" pitchFamily="2" charset="2"/>
              </a:rPr>
              <a:t> Login (top right corner)  Chapter Login  pick Chapter name in dropdown &amp; enter password  Click “Apply for M-Card”</a:t>
            </a:r>
            <a:endParaRPr lang="en-US" dirty="0" smtClean="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hlinkClick r:id="rId2"/>
              </a:rPr>
              <a:t>http://kappapsi.org</a:t>
            </a:r>
            <a:endParaRPr lang="en-US" dirty="0" smtClean="0"/>
          </a:p>
          <a:p>
            <a:pPr marL="0" indent="0">
              <a:buNone/>
            </a:pPr>
            <a:endParaRPr lang="en-US" dirty="0"/>
          </a:p>
        </p:txBody>
      </p:sp>
    </p:spTree>
    <p:extLst>
      <p:ext uri="{BB962C8B-B14F-4D97-AF65-F5344CB8AC3E}">
        <p14:creationId xmlns:p14="http://schemas.microsoft.com/office/powerpoint/2010/main" val="35795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Fall Packet - Taxes</a:t>
            </a:r>
            <a:endParaRPr lang="en-US" dirty="0"/>
          </a:p>
        </p:txBody>
      </p:sp>
      <p:sp>
        <p:nvSpPr>
          <p:cNvPr id="5" name="Content Placeholder 4"/>
          <p:cNvSpPr>
            <a:spLocks noGrp="1"/>
          </p:cNvSpPr>
          <p:nvPr>
            <p:ph idx="1"/>
          </p:nvPr>
        </p:nvSpPr>
        <p:spPr/>
        <p:txBody>
          <a:bodyPr/>
          <a:lstStyle/>
          <a:p>
            <a:r>
              <a:rPr lang="en-US" dirty="0" smtClean="0"/>
              <a:t>Chapters must file IRS Form 990-n or 990/990-EZ annually</a:t>
            </a:r>
          </a:p>
          <a:p>
            <a:pPr lvl="1"/>
            <a:r>
              <a:rPr lang="en-US" dirty="0" smtClean="0"/>
              <a:t>Due date depends on your fiscal year – contact IRS if unsure</a:t>
            </a:r>
          </a:p>
          <a:p>
            <a:pPr lvl="1"/>
            <a:r>
              <a:rPr lang="en-US" dirty="0" smtClean="0"/>
              <a:t>Most chapters due </a:t>
            </a:r>
            <a:r>
              <a:rPr lang="en-US" b="1" dirty="0" smtClean="0"/>
              <a:t>May 15</a:t>
            </a:r>
            <a:r>
              <a:rPr lang="en-US" b="1" baseline="30000" dirty="0" smtClean="0"/>
              <a:t>th</a:t>
            </a:r>
            <a:r>
              <a:rPr lang="en-US" b="1" dirty="0" smtClean="0"/>
              <a:t> </a:t>
            </a:r>
            <a:r>
              <a:rPr lang="en-US" dirty="0" smtClean="0"/>
              <a:t>of every year</a:t>
            </a:r>
          </a:p>
          <a:p>
            <a:r>
              <a:rPr lang="en-US" dirty="0" smtClean="0"/>
              <a:t>Failure to file for 3 consecutive years can result in loss of tax-exempt status</a:t>
            </a:r>
          </a:p>
          <a:p>
            <a:r>
              <a:rPr lang="en-US" dirty="0" smtClean="0"/>
              <a:t>Need EIN (Employer Identification Number) or Tax ID number</a:t>
            </a:r>
          </a:p>
          <a:p>
            <a:pPr lvl="1"/>
            <a:r>
              <a:rPr lang="en-US" dirty="0" smtClean="0"/>
              <a:t>Contact Central Office if you don’t know your Chapter’s EIN</a:t>
            </a:r>
          </a:p>
          <a:p>
            <a:r>
              <a:rPr lang="en-US" dirty="0" smtClean="0"/>
              <a:t>See PDF document in Fall Packet for complete instructions and details</a:t>
            </a:r>
            <a:endParaRPr lang="en-US" dirty="0"/>
          </a:p>
        </p:txBody>
      </p:sp>
    </p:spTree>
    <p:extLst>
      <p:ext uri="{BB962C8B-B14F-4D97-AF65-F5344CB8AC3E}">
        <p14:creationId xmlns:p14="http://schemas.microsoft.com/office/powerpoint/2010/main" val="368210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Fall Packet – By-Laws</a:t>
            </a:r>
            <a:endParaRPr lang="en-US" dirty="0"/>
          </a:p>
        </p:txBody>
      </p:sp>
      <p:sp>
        <p:nvSpPr>
          <p:cNvPr id="3" name="Content Placeholder 2"/>
          <p:cNvSpPr>
            <a:spLocks noGrp="1"/>
          </p:cNvSpPr>
          <p:nvPr>
            <p:ph idx="1"/>
          </p:nvPr>
        </p:nvSpPr>
        <p:spPr/>
        <p:txBody>
          <a:bodyPr>
            <a:normAutofit/>
          </a:bodyPr>
          <a:lstStyle/>
          <a:p>
            <a:r>
              <a:rPr lang="en-US" dirty="0" smtClean="0"/>
              <a:t>Local Chapter Ordinances should be reviewed annually and updated PRN (aim for min. once every 4 years)</a:t>
            </a:r>
          </a:p>
          <a:p>
            <a:r>
              <a:rPr lang="en-US" dirty="0" smtClean="0"/>
              <a:t>Updates are submitted electronically to the Grand Counselor for Legislative Committee review</a:t>
            </a:r>
          </a:p>
          <a:p>
            <a:r>
              <a:rPr lang="en-US" dirty="0" smtClean="0"/>
              <a:t>Most GCP Chapters have updated within last 4 years</a:t>
            </a:r>
          </a:p>
          <a:p>
            <a:r>
              <a:rPr lang="en-US" dirty="0" smtClean="0"/>
              <a:t>Last-approved version of ordinances posted on national website</a:t>
            </a:r>
          </a:p>
          <a:p>
            <a:r>
              <a:rPr lang="en-US" dirty="0" smtClean="0"/>
              <a:t>Contact </a:t>
            </a:r>
            <a:r>
              <a:rPr lang="en-US" dirty="0" smtClean="0">
                <a:hlinkClick r:id="rId2"/>
              </a:rPr>
              <a:t>grandcounselor@kappapsi.org</a:t>
            </a:r>
            <a:r>
              <a:rPr lang="en-US" dirty="0" smtClean="0"/>
              <a:t> </a:t>
            </a:r>
          </a:p>
        </p:txBody>
      </p:sp>
    </p:spTree>
    <p:extLst>
      <p:ext uri="{BB962C8B-B14F-4D97-AF65-F5344CB8AC3E}">
        <p14:creationId xmlns:p14="http://schemas.microsoft.com/office/powerpoint/2010/main" val="366656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6259529"/>
              </p:ext>
            </p:extLst>
          </p:nvPr>
        </p:nvGraphicFramePr>
        <p:xfrm>
          <a:off x="1193493" y="447188"/>
          <a:ext cx="9805011" cy="5777344"/>
        </p:xfrm>
        <a:graphic>
          <a:graphicData uri="http://schemas.openxmlformats.org/drawingml/2006/table">
            <a:tbl>
              <a:tblPr firstRow="1" firstCol="1" bandRow="1">
                <a:tableStyleId>{5C22544A-7EE6-4342-B048-85BDC9FD1C3A}</a:tableStyleId>
              </a:tblPr>
              <a:tblGrid>
                <a:gridCol w="3268337">
                  <a:extLst>
                    <a:ext uri="{9D8B030D-6E8A-4147-A177-3AD203B41FA5}">
                      <a16:colId xmlns:a16="http://schemas.microsoft.com/office/drawing/2014/main" val="20000"/>
                    </a:ext>
                  </a:extLst>
                </a:gridCol>
                <a:gridCol w="3268337">
                  <a:extLst>
                    <a:ext uri="{9D8B030D-6E8A-4147-A177-3AD203B41FA5}">
                      <a16:colId xmlns:a16="http://schemas.microsoft.com/office/drawing/2014/main" val="20001"/>
                    </a:ext>
                  </a:extLst>
                </a:gridCol>
                <a:gridCol w="3268337">
                  <a:extLst>
                    <a:ext uri="{9D8B030D-6E8A-4147-A177-3AD203B41FA5}">
                      <a16:colId xmlns:a16="http://schemas.microsoft.com/office/drawing/2014/main" val="20002"/>
                    </a:ext>
                  </a:extLst>
                </a:gridCol>
              </a:tblGrid>
              <a:tr h="361084">
                <a:tc>
                  <a:txBody>
                    <a:bodyPr/>
                    <a:lstStyle/>
                    <a:p>
                      <a:pPr marL="0" marR="0">
                        <a:lnSpc>
                          <a:spcPct val="115000"/>
                        </a:lnSpc>
                        <a:spcBef>
                          <a:spcPts val="0"/>
                        </a:spcBef>
                        <a:spcAft>
                          <a:spcPts val="0"/>
                        </a:spcAft>
                      </a:pPr>
                      <a:r>
                        <a:rPr lang="en-US" sz="1800" dirty="0">
                          <a:effectLst/>
                        </a:rPr>
                        <a:t>Chapter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Last Ordinance update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a:effectLst/>
                        </a:rPr>
                        <a:t>Tax year last filed</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61084">
                <a:tc>
                  <a:txBody>
                    <a:bodyPr/>
                    <a:lstStyle/>
                    <a:p>
                      <a:pPr marL="0" marR="0">
                        <a:lnSpc>
                          <a:spcPct val="115000"/>
                        </a:lnSpc>
                        <a:spcBef>
                          <a:spcPts val="0"/>
                        </a:spcBef>
                        <a:spcAft>
                          <a:spcPts val="0"/>
                        </a:spcAft>
                      </a:pPr>
                      <a:r>
                        <a:rPr lang="en-US" sz="1800" dirty="0" smtClean="0">
                          <a:effectLst/>
                          <a:latin typeface="+mn-lt"/>
                          <a:ea typeface="+mn-ea"/>
                          <a:cs typeface="+mn-cs"/>
                        </a:rPr>
                        <a:t>Psi</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mn-ea"/>
                          <a:cs typeface="+mn-cs"/>
                        </a:rPr>
                        <a:t>December</a:t>
                      </a:r>
                      <a:r>
                        <a:rPr lang="en-US" sz="1800" baseline="0" dirty="0" smtClean="0">
                          <a:effectLst/>
                          <a:latin typeface="+mn-lt"/>
                          <a:ea typeface="+mn-ea"/>
                          <a:cs typeface="+mn-cs"/>
                        </a:rPr>
                        <a:t> 2015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Calibri"/>
                          <a:cs typeface="Times New Roman"/>
                        </a:rPr>
                        <a:t>Dec 2014</a:t>
                      </a: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361084">
                <a:tc>
                  <a:txBody>
                    <a:bodyPr/>
                    <a:lstStyle/>
                    <a:p>
                      <a:pPr marL="0" marR="0">
                        <a:lnSpc>
                          <a:spcPct val="115000"/>
                        </a:lnSpc>
                        <a:spcBef>
                          <a:spcPts val="0"/>
                        </a:spcBef>
                        <a:spcAft>
                          <a:spcPts val="0"/>
                        </a:spcAft>
                      </a:pPr>
                      <a:r>
                        <a:rPr lang="en-US" sz="1800" dirty="0" smtClean="0">
                          <a:effectLst/>
                        </a:rPr>
                        <a:t>Beta Rho</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mn-ea"/>
                          <a:cs typeface="+mn-cs"/>
                        </a:rPr>
                        <a:t>June</a:t>
                      </a:r>
                      <a:r>
                        <a:rPr lang="en-US" sz="1800" baseline="0" dirty="0" smtClean="0">
                          <a:effectLst/>
                          <a:latin typeface="+mn-lt"/>
                          <a:ea typeface="+mn-ea"/>
                          <a:cs typeface="+mn-cs"/>
                        </a:rPr>
                        <a:t> 2015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Dec 2014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61084">
                <a:tc>
                  <a:txBody>
                    <a:bodyPr/>
                    <a:lstStyle/>
                    <a:p>
                      <a:pPr marL="0" marR="0">
                        <a:lnSpc>
                          <a:spcPct val="115000"/>
                        </a:lnSpc>
                        <a:spcBef>
                          <a:spcPts val="0"/>
                        </a:spcBef>
                        <a:spcAft>
                          <a:spcPts val="0"/>
                        </a:spcAft>
                      </a:pPr>
                      <a:r>
                        <a:rPr lang="en-US" sz="1800" dirty="0" smtClean="0">
                          <a:effectLst/>
                        </a:rPr>
                        <a:t>Gamma Zeta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April 2015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Dec 2014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61084">
                <a:tc>
                  <a:txBody>
                    <a:bodyPr/>
                    <a:lstStyle/>
                    <a:p>
                      <a:pPr marL="0" marR="0">
                        <a:lnSpc>
                          <a:spcPct val="115000"/>
                        </a:lnSpc>
                        <a:spcBef>
                          <a:spcPts val="0"/>
                        </a:spcBef>
                        <a:spcAft>
                          <a:spcPts val="0"/>
                        </a:spcAft>
                      </a:pPr>
                      <a:r>
                        <a:rPr lang="en-US" sz="1800" dirty="0" smtClean="0">
                          <a:effectLst/>
                        </a:rPr>
                        <a:t>Gamma Omega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March 2015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mn-ea"/>
                          <a:cs typeface="+mn-cs"/>
                        </a:rPr>
                        <a:t>Jul</a:t>
                      </a:r>
                      <a:r>
                        <a:rPr lang="en-US" sz="1800" baseline="0" dirty="0" smtClean="0">
                          <a:effectLst/>
                          <a:latin typeface="+mn-lt"/>
                          <a:ea typeface="+mn-ea"/>
                          <a:cs typeface="+mn-cs"/>
                        </a:rPr>
                        <a:t> 2015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61084">
                <a:tc>
                  <a:txBody>
                    <a:bodyPr/>
                    <a:lstStyle/>
                    <a:p>
                      <a:pPr marL="0" marR="0">
                        <a:lnSpc>
                          <a:spcPct val="115000"/>
                        </a:lnSpc>
                        <a:spcBef>
                          <a:spcPts val="0"/>
                        </a:spcBef>
                        <a:spcAft>
                          <a:spcPts val="0"/>
                        </a:spcAft>
                      </a:pPr>
                      <a:r>
                        <a:rPr lang="en-US" sz="1800" dirty="0" smtClean="0">
                          <a:effectLst/>
                        </a:rPr>
                        <a:t>Delta Gamma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April 2014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May 2015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61084">
                <a:tc>
                  <a:txBody>
                    <a:bodyPr/>
                    <a:lstStyle/>
                    <a:p>
                      <a:pPr marL="0" marR="0">
                        <a:lnSpc>
                          <a:spcPct val="115000"/>
                        </a:lnSpc>
                        <a:spcBef>
                          <a:spcPts val="0"/>
                        </a:spcBef>
                        <a:spcAft>
                          <a:spcPts val="0"/>
                        </a:spcAft>
                      </a:pPr>
                      <a:r>
                        <a:rPr lang="en-US" sz="1800" dirty="0" smtClean="0">
                          <a:effectLst/>
                        </a:rPr>
                        <a:t>Delta Eta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August 1987</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Dec 2014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61084">
                <a:tc>
                  <a:txBody>
                    <a:bodyPr/>
                    <a:lstStyle/>
                    <a:p>
                      <a:pPr marL="0" marR="0">
                        <a:lnSpc>
                          <a:spcPct val="115000"/>
                        </a:lnSpc>
                        <a:spcBef>
                          <a:spcPts val="0"/>
                        </a:spcBef>
                        <a:spcAft>
                          <a:spcPts val="0"/>
                        </a:spcAft>
                      </a:pPr>
                      <a:r>
                        <a:rPr lang="en-US" sz="1800" dirty="0" smtClean="0">
                          <a:effectLst/>
                        </a:rPr>
                        <a:t>Epsilon Kappa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April 2015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Dec 2014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61084">
                <a:tc>
                  <a:txBody>
                    <a:bodyPr/>
                    <a:lstStyle/>
                    <a:p>
                      <a:pPr marL="0" marR="0">
                        <a:lnSpc>
                          <a:spcPct val="115000"/>
                        </a:lnSpc>
                        <a:spcBef>
                          <a:spcPts val="0"/>
                        </a:spcBef>
                        <a:spcAft>
                          <a:spcPts val="0"/>
                        </a:spcAft>
                      </a:pPr>
                      <a:r>
                        <a:rPr lang="en-US" sz="1800" dirty="0" smtClean="0">
                          <a:effectLst/>
                        </a:rPr>
                        <a:t>Epsilon Lambda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April 2015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mn-ea"/>
                          <a:cs typeface="+mn-cs"/>
                        </a:rPr>
                        <a:t>N/A – school EIN</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61084">
                <a:tc>
                  <a:txBody>
                    <a:bodyPr/>
                    <a:lstStyle/>
                    <a:p>
                      <a:pPr marL="0" marR="0">
                        <a:lnSpc>
                          <a:spcPct val="115000"/>
                        </a:lnSpc>
                        <a:spcBef>
                          <a:spcPts val="0"/>
                        </a:spcBef>
                        <a:spcAft>
                          <a:spcPts val="0"/>
                        </a:spcAft>
                      </a:pPr>
                      <a:r>
                        <a:rPr lang="en-US" sz="1800" dirty="0" smtClean="0">
                          <a:effectLst/>
                        </a:rPr>
                        <a:t>Auburn Graduate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July 2009</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Dec 2014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61084">
                <a:tc>
                  <a:txBody>
                    <a:bodyPr/>
                    <a:lstStyle/>
                    <a:p>
                      <a:pPr marL="0" marR="0">
                        <a:lnSpc>
                          <a:spcPct val="115000"/>
                        </a:lnSpc>
                        <a:spcBef>
                          <a:spcPts val="0"/>
                        </a:spcBef>
                        <a:spcAft>
                          <a:spcPts val="0"/>
                        </a:spcAft>
                      </a:pPr>
                      <a:r>
                        <a:rPr lang="en-US" sz="1800" dirty="0" smtClean="0">
                          <a:effectLst/>
                          <a:latin typeface="+mn-lt"/>
                          <a:ea typeface="+mn-ea"/>
                          <a:cs typeface="+mn-cs"/>
                        </a:rPr>
                        <a:t>Birmingham</a:t>
                      </a:r>
                      <a:r>
                        <a:rPr lang="en-US" sz="1800" baseline="0" dirty="0" smtClean="0">
                          <a:effectLst/>
                          <a:latin typeface="+mn-lt"/>
                          <a:ea typeface="+mn-ea"/>
                          <a:cs typeface="+mn-cs"/>
                        </a:rPr>
                        <a:t> Graduate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May 2011</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Dec 2014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361084">
                <a:tc>
                  <a:txBody>
                    <a:bodyPr/>
                    <a:lstStyle/>
                    <a:p>
                      <a:pPr marL="0" marR="0">
                        <a:lnSpc>
                          <a:spcPct val="115000"/>
                        </a:lnSpc>
                        <a:spcBef>
                          <a:spcPts val="0"/>
                        </a:spcBef>
                        <a:spcAft>
                          <a:spcPts val="0"/>
                        </a:spcAft>
                      </a:pPr>
                      <a:r>
                        <a:rPr lang="en-US" sz="1800" smtClean="0">
                          <a:effectLst/>
                        </a:rPr>
                        <a:t>Louisiana </a:t>
                      </a:r>
                      <a:r>
                        <a:rPr lang="en-US" sz="1800" dirty="0" smtClean="0">
                          <a:effectLst/>
                        </a:rPr>
                        <a:t>Graduate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August 1987</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mn-ea"/>
                          <a:cs typeface="+mn-cs"/>
                        </a:rPr>
                        <a:t>NEEDS</a:t>
                      </a:r>
                      <a:r>
                        <a:rPr lang="en-US" sz="1800" baseline="0" dirty="0" smtClean="0">
                          <a:effectLst/>
                          <a:latin typeface="+mn-lt"/>
                          <a:ea typeface="+mn-ea"/>
                          <a:cs typeface="+mn-cs"/>
                        </a:rPr>
                        <a:t> EIN</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361084">
                <a:tc>
                  <a:txBody>
                    <a:bodyPr/>
                    <a:lstStyle/>
                    <a:p>
                      <a:pPr marL="0" marR="0">
                        <a:lnSpc>
                          <a:spcPct val="115000"/>
                        </a:lnSpc>
                        <a:spcBef>
                          <a:spcPts val="0"/>
                        </a:spcBef>
                        <a:spcAft>
                          <a:spcPts val="0"/>
                        </a:spcAft>
                      </a:pPr>
                      <a:r>
                        <a:rPr lang="en-US" sz="1800" dirty="0" smtClean="0">
                          <a:effectLst/>
                        </a:rPr>
                        <a:t>Middle Tennessee Graduate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June 2011</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NEEDS EIN</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2"/>
                  </a:ext>
                </a:extLst>
              </a:tr>
              <a:tr h="361084">
                <a:tc>
                  <a:txBody>
                    <a:bodyPr/>
                    <a:lstStyle/>
                    <a:p>
                      <a:pPr marL="0" marR="0">
                        <a:lnSpc>
                          <a:spcPct val="115000"/>
                        </a:lnSpc>
                        <a:spcBef>
                          <a:spcPts val="0"/>
                        </a:spcBef>
                        <a:spcAft>
                          <a:spcPts val="0"/>
                        </a:spcAft>
                      </a:pPr>
                      <a:r>
                        <a:rPr lang="en-US" sz="1800" dirty="0" smtClean="0">
                          <a:effectLst/>
                        </a:rPr>
                        <a:t>North Alabama Graduate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rPr>
                        <a:t>March 2014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mn-ea"/>
                          <a:cs typeface="+mn-cs"/>
                        </a:rPr>
                        <a:t>N/A – new 2015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361084">
                <a:tc>
                  <a:txBody>
                    <a:bodyPr/>
                    <a:lstStyle/>
                    <a:p>
                      <a:pPr marL="0" marR="0">
                        <a:lnSpc>
                          <a:spcPct val="115000"/>
                        </a:lnSpc>
                        <a:spcBef>
                          <a:spcPts val="0"/>
                        </a:spcBef>
                        <a:spcAft>
                          <a:spcPts val="0"/>
                        </a:spcAft>
                      </a:pPr>
                      <a:r>
                        <a:rPr lang="en-US" sz="1800" dirty="0" smtClean="0">
                          <a:effectLst/>
                        </a:rPr>
                        <a:t>South Alabama Graduate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May 2011</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effectLst/>
                          <a:latin typeface="+mn-lt"/>
                          <a:ea typeface="+mn-ea"/>
                          <a:cs typeface="+mn-cs"/>
                        </a:rPr>
                        <a:t>NEEDS</a:t>
                      </a:r>
                      <a:r>
                        <a:rPr lang="en-US" sz="1800" baseline="0" dirty="0" smtClean="0">
                          <a:effectLst/>
                          <a:latin typeface="+mn-lt"/>
                          <a:ea typeface="+mn-ea"/>
                          <a:cs typeface="+mn-cs"/>
                        </a:rPr>
                        <a:t> EIN</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361084">
                <a:tc>
                  <a:txBody>
                    <a:bodyPr/>
                    <a:lstStyle/>
                    <a:p>
                      <a:pPr marL="0" marR="0">
                        <a:lnSpc>
                          <a:spcPct val="115000"/>
                        </a:lnSpc>
                        <a:spcBef>
                          <a:spcPts val="0"/>
                        </a:spcBef>
                        <a:spcAft>
                          <a:spcPts val="0"/>
                        </a:spcAft>
                      </a:pPr>
                      <a:r>
                        <a:rPr lang="en-US" sz="1800" dirty="0" smtClean="0">
                          <a:effectLst/>
                        </a:rPr>
                        <a:t>Tennessee Graduate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smtClean="0">
                          <a:effectLst/>
                        </a:rPr>
                        <a:t>February 1983</a:t>
                      </a:r>
                      <a:endParaRPr lang="en-US" sz="16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Dec 2014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56237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a:xfrm>
            <a:off x="818712" y="2222287"/>
            <a:ext cx="5658289" cy="3636511"/>
          </a:xfrm>
        </p:spPr>
        <p:txBody>
          <a:bodyPr>
            <a:normAutofit lnSpcReduction="10000"/>
          </a:bodyPr>
          <a:lstStyle/>
          <a:p>
            <a:r>
              <a:rPr lang="en-US" dirty="0" smtClean="0"/>
              <a:t>Chapter email accounts</a:t>
            </a:r>
          </a:p>
          <a:p>
            <a:pPr lvl="1"/>
            <a:r>
              <a:rPr lang="en-US" dirty="0" smtClean="0">
                <a:hlinkClick r:id="rId2"/>
              </a:rPr>
              <a:t>chaptername@kappapsi.org</a:t>
            </a:r>
            <a:r>
              <a:rPr lang="en-US" dirty="0" smtClean="0"/>
              <a:t> </a:t>
            </a:r>
          </a:p>
          <a:p>
            <a:pPr lvl="2"/>
            <a:r>
              <a:rPr lang="en-US" dirty="0" smtClean="0"/>
              <a:t>Login either on Kappapsi.org or Gmail</a:t>
            </a:r>
          </a:p>
          <a:p>
            <a:pPr lvl="3"/>
            <a:r>
              <a:rPr lang="en-US" dirty="0" smtClean="0"/>
              <a:t>Contact CO for password resets</a:t>
            </a:r>
          </a:p>
          <a:p>
            <a:pPr lvl="1"/>
            <a:r>
              <a:rPr lang="en-US" dirty="0" smtClean="0"/>
              <a:t>Where Chapter Invoices are sent</a:t>
            </a:r>
            <a:endParaRPr lang="en-US" dirty="0"/>
          </a:p>
          <a:p>
            <a:r>
              <a:rPr lang="en-US" dirty="0" smtClean="0"/>
              <a:t>Kappa Psi Google Group</a:t>
            </a:r>
          </a:p>
          <a:p>
            <a:r>
              <a:rPr lang="en-US" dirty="0" smtClean="0">
                <a:hlinkClick r:id="rId3"/>
              </a:rPr>
              <a:t>https</a:t>
            </a:r>
            <a:r>
              <a:rPr lang="en-US" dirty="0">
                <a:hlinkClick r:id="rId3"/>
              </a:rPr>
              <a:t>://</a:t>
            </a:r>
            <a:r>
              <a:rPr lang="en-US" dirty="0" smtClean="0">
                <a:hlinkClick r:id="rId3"/>
              </a:rPr>
              <a:t>www.kappapsi.org/communications</a:t>
            </a:r>
            <a:endParaRPr lang="en-US" dirty="0" smtClean="0"/>
          </a:p>
          <a:p>
            <a:r>
              <a:rPr lang="en-US" dirty="0"/>
              <a:t>Social Media</a:t>
            </a:r>
          </a:p>
          <a:p>
            <a:pPr lvl="1"/>
            <a:r>
              <a:rPr lang="en-US" dirty="0"/>
              <a:t>Facebook- search for Kappa Psi</a:t>
            </a:r>
          </a:p>
          <a:p>
            <a:pPr lvl="1"/>
            <a:r>
              <a:rPr lang="en-US" dirty="0"/>
              <a:t>Twitter- </a:t>
            </a:r>
            <a:r>
              <a:rPr lang="en-US" dirty="0" err="1"/>
              <a:t>KPsi</a:t>
            </a:r>
            <a:endParaRPr lang="en-US" dirty="0"/>
          </a:p>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037" y="4078641"/>
            <a:ext cx="22098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047" y="2712804"/>
            <a:ext cx="4075921"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8873" y="404054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387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Deadlines</a:t>
            </a:r>
            <a:endParaRPr lang="en-US" dirty="0"/>
          </a:p>
        </p:txBody>
      </p:sp>
      <p:sp>
        <p:nvSpPr>
          <p:cNvPr id="5" name="Content Placeholder 4"/>
          <p:cNvSpPr>
            <a:spLocks noGrp="1"/>
          </p:cNvSpPr>
          <p:nvPr>
            <p:ph idx="1"/>
          </p:nvPr>
        </p:nvSpPr>
        <p:spPr/>
        <p:txBody>
          <a:bodyPr numCol="2">
            <a:normAutofit fontScale="77500" lnSpcReduction="20000"/>
          </a:bodyPr>
          <a:lstStyle/>
          <a:p>
            <a:r>
              <a:rPr lang="en-US" b="1" dirty="0" smtClean="0"/>
              <a:t>February 15</a:t>
            </a:r>
          </a:p>
          <a:p>
            <a:pPr lvl="1"/>
            <a:r>
              <a:rPr lang="en-US" dirty="0" smtClean="0"/>
              <a:t>Collegiate Chapter Dues to Central Office</a:t>
            </a:r>
          </a:p>
          <a:p>
            <a:pPr lvl="1"/>
            <a:r>
              <a:rPr lang="en-US" dirty="0" smtClean="0"/>
              <a:t>Submit Membership Roster, Faculty Members Roster, Chapter Officers Addresses Form to Central Office</a:t>
            </a:r>
          </a:p>
          <a:p>
            <a:pPr lvl="1"/>
            <a:endParaRPr lang="en-US" dirty="0" smtClean="0"/>
          </a:p>
          <a:p>
            <a:r>
              <a:rPr lang="en-US" b="1" dirty="0" smtClean="0"/>
              <a:t>March 1</a:t>
            </a:r>
            <a:r>
              <a:rPr lang="en-US" dirty="0" smtClean="0"/>
              <a:t> - MASK article and photo submission for Spring Issue</a:t>
            </a:r>
          </a:p>
          <a:p>
            <a:r>
              <a:rPr lang="en-US" b="1" dirty="0" smtClean="0"/>
              <a:t>March 15 </a:t>
            </a:r>
            <a:r>
              <a:rPr lang="en-US" dirty="0" smtClean="0"/>
              <a:t>– Graduate Chapter Dues to Central Office</a:t>
            </a:r>
          </a:p>
          <a:p>
            <a:r>
              <a:rPr lang="en-US" b="1" dirty="0" smtClean="0"/>
              <a:t>April 15</a:t>
            </a:r>
          </a:p>
          <a:p>
            <a:pPr lvl="1"/>
            <a:r>
              <a:rPr lang="en-US" dirty="0" smtClean="0"/>
              <a:t>Early Chapter Progress Report Form (for 100 bonus points) to Awards Committee Chairperson(s)</a:t>
            </a:r>
          </a:p>
          <a:p>
            <a:pPr lvl="1"/>
            <a:r>
              <a:rPr lang="en-US" dirty="0" smtClean="0"/>
              <a:t>GCD Award application to GCD Development Committee Chairperson(s)</a:t>
            </a:r>
          </a:p>
          <a:p>
            <a:pPr lvl="1"/>
            <a:endParaRPr lang="en-US" dirty="0" smtClean="0"/>
          </a:p>
          <a:p>
            <a:pPr lvl="1"/>
            <a:endParaRPr lang="en-US" dirty="0" smtClean="0"/>
          </a:p>
          <a:p>
            <a:r>
              <a:rPr lang="en-US" b="1" dirty="0" smtClean="0"/>
              <a:t>May 15</a:t>
            </a:r>
          </a:p>
          <a:p>
            <a:pPr lvl="1"/>
            <a:r>
              <a:rPr lang="en-US" dirty="0" smtClean="0"/>
              <a:t>Deadline to file taxes for most Chapters</a:t>
            </a:r>
          </a:p>
          <a:p>
            <a:pPr lvl="1"/>
            <a:r>
              <a:rPr lang="en-US" dirty="0" smtClean="0"/>
              <a:t>Chapter Progress Report Form absolute deadline</a:t>
            </a:r>
          </a:p>
          <a:p>
            <a:pPr lvl="1"/>
            <a:r>
              <a:rPr lang="en-US" dirty="0" smtClean="0"/>
              <a:t>Graduate Chapter of the Year Form to Graduate Chapter Committee Chairperson(s)</a:t>
            </a:r>
          </a:p>
          <a:p>
            <a:pPr lvl="1"/>
            <a:r>
              <a:rPr lang="en-US" dirty="0" smtClean="0"/>
              <a:t>Applications for Kappa Psi Foundation Scholarships</a:t>
            </a:r>
          </a:p>
          <a:p>
            <a:r>
              <a:rPr lang="en-US" b="1" dirty="0" smtClean="0"/>
              <a:t>June 14 </a:t>
            </a:r>
            <a:r>
              <a:rPr lang="en-US" dirty="0" smtClean="0"/>
              <a:t>- List of Graduating Brothers with forwarding addresses to Central Office</a:t>
            </a:r>
          </a:p>
          <a:p>
            <a:r>
              <a:rPr lang="en-US" b="1" dirty="0" smtClean="0"/>
              <a:t>June 23 </a:t>
            </a:r>
            <a:r>
              <a:rPr lang="en-US" dirty="0" smtClean="0"/>
              <a:t>– Applications for Scholarship Tray Award to Central Office</a:t>
            </a:r>
          </a:p>
          <a:p>
            <a:r>
              <a:rPr lang="en-US" b="1" dirty="0" smtClean="0"/>
              <a:t>June 30 </a:t>
            </a:r>
            <a:r>
              <a:rPr lang="en-US" dirty="0" smtClean="0"/>
              <a:t>– Complete Chapter History Report form for past semester/year </a:t>
            </a:r>
          </a:p>
          <a:p>
            <a:r>
              <a:rPr lang="en-US" b="1" dirty="0" smtClean="0"/>
              <a:t>July 1 </a:t>
            </a:r>
            <a:r>
              <a:rPr lang="en-US" dirty="0" smtClean="0"/>
              <a:t>– MASK article and photo submission for Summer Issue</a:t>
            </a:r>
          </a:p>
        </p:txBody>
      </p:sp>
    </p:spTree>
    <p:extLst>
      <p:ext uri="{BB962C8B-B14F-4D97-AF65-F5344CB8AC3E}">
        <p14:creationId xmlns:p14="http://schemas.microsoft.com/office/powerpoint/2010/main" val="95897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Updates – Kappa Psi Apparel</a:t>
            </a:r>
            <a:endParaRPr lang="en-US" dirty="0"/>
          </a:p>
        </p:txBody>
      </p:sp>
      <p:sp>
        <p:nvSpPr>
          <p:cNvPr id="3" name="Content Placeholder 2"/>
          <p:cNvSpPr>
            <a:spLocks noGrp="1"/>
          </p:cNvSpPr>
          <p:nvPr>
            <p:ph idx="1"/>
          </p:nvPr>
        </p:nvSpPr>
        <p:spPr>
          <a:xfrm>
            <a:off x="818712" y="2222287"/>
            <a:ext cx="10554574" cy="4002243"/>
          </a:xfrm>
        </p:spPr>
        <p:txBody>
          <a:bodyPr>
            <a:normAutofit fontScale="92500" lnSpcReduction="20000"/>
          </a:bodyPr>
          <a:lstStyle/>
          <a:p>
            <a:r>
              <a:rPr lang="en-US" dirty="0" smtClean="0"/>
              <a:t>Kappa </a:t>
            </a:r>
            <a:r>
              <a:rPr lang="en-US" dirty="0"/>
              <a:t>Psi has </a:t>
            </a:r>
            <a:r>
              <a:rPr lang="en-US" dirty="0" smtClean="0"/>
              <a:t>contracted </a:t>
            </a:r>
            <a:r>
              <a:rPr lang="en-US" dirty="0"/>
              <a:t>with Affinity Consultants to handle the fraternity trademarks when chapters want to order custom apparel or other items</a:t>
            </a:r>
          </a:p>
          <a:p>
            <a:r>
              <a:rPr lang="en-US" dirty="0"/>
              <a:t>Go to greeklicensing.com and you will be able to search under the fraternity name and your geographic region to find vendors licensed to produce Kappa Psi items and links to their individual websites</a:t>
            </a:r>
          </a:p>
          <a:p>
            <a:r>
              <a:rPr lang="en-US" dirty="0"/>
              <a:t>If you are dealing with a vendor who is not yet licensed, they can apply for a license through the same website</a:t>
            </a:r>
          </a:p>
          <a:p>
            <a:pPr lvl="1"/>
            <a:r>
              <a:rPr lang="en-US" dirty="0"/>
              <a:t>Vendors are usually approved the same day </a:t>
            </a:r>
            <a:endParaRPr lang="en-US" dirty="0" smtClean="0"/>
          </a:p>
          <a:p>
            <a:r>
              <a:rPr lang="en-US" dirty="0" smtClean="0"/>
              <a:t>Why are we doing this?</a:t>
            </a:r>
          </a:p>
          <a:p>
            <a:pPr lvl="1"/>
            <a:r>
              <a:rPr lang="en-US" dirty="0"/>
              <a:t>T</a:t>
            </a:r>
            <a:r>
              <a:rPr lang="en-US" dirty="0" smtClean="0"/>
              <a:t>o </a:t>
            </a:r>
            <a:r>
              <a:rPr lang="en-US" dirty="0"/>
              <a:t>protect our copyrights &amp; trademarking. National law says if an entity isn't actively protecting their trademarks they will lose their </a:t>
            </a:r>
            <a:r>
              <a:rPr lang="en-US" dirty="0" smtClean="0"/>
              <a:t>trademarks. Affinity was chosen as the entity to help us with this.</a:t>
            </a:r>
            <a:endParaRPr lang="en-US" dirty="0"/>
          </a:p>
          <a:p>
            <a:pPr lvl="1"/>
            <a:r>
              <a:rPr lang="en-US" dirty="0" smtClean="0"/>
              <a:t>Royalties </a:t>
            </a:r>
            <a:r>
              <a:rPr lang="en-US" dirty="0"/>
              <a:t>are paid to Kappa Psi by the vendors, however this </a:t>
            </a:r>
            <a:r>
              <a:rPr lang="en-US" dirty="0" smtClean="0"/>
              <a:t>shouldn’t </a:t>
            </a:r>
            <a:r>
              <a:rPr lang="en-US" dirty="0"/>
              <a:t>result in an </a:t>
            </a:r>
            <a:r>
              <a:rPr lang="en-US" dirty="0" smtClean="0"/>
              <a:t>increased </a:t>
            </a:r>
            <a:r>
              <a:rPr lang="en-US" dirty="0"/>
              <a:t>cost to the chapters. Most vendors already build royalty costs into their pricing from the beginning (this is true of any entity already licensed).</a:t>
            </a:r>
          </a:p>
          <a:p>
            <a:pPr marL="457200" lvl="1" indent="0">
              <a:buNone/>
            </a:pPr>
            <a:endParaRPr lang="en-US" dirty="0"/>
          </a:p>
        </p:txBody>
      </p:sp>
    </p:spTree>
    <p:extLst>
      <p:ext uri="{BB962C8B-B14F-4D97-AF65-F5344CB8AC3E}">
        <p14:creationId xmlns:p14="http://schemas.microsoft.com/office/powerpoint/2010/main" val="308575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Updates - Risk Management</a:t>
            </a:r>
            <a:endParaRPr lang="en-US" dirty="0"/>
          </a:p>
        </p:txBody>
      </p:sp>
      <p:sp>
        <p:nvSpPr>
          <p:cNvPr id="3" name="Content Placeholder 2"/>
          <p:cNvSpPr>
            <a:spLocks noGrp="1"/>
          </p:cNvSpPr>
          <p:nvPr>
            <p:ph idx="1"/>
          </p:nvPr>
        </p:nvSpPr>
        <p:spPr/>
        <p:txBody>
          <a:bodyPr>
            <a:normAutofit/>
          </a:bodyPr>
          <a:lstStyle/>
          <a:p>
            <a:r>
              <a:rPr lang="en-US" sz="2400" dirty="0" smtClean="0"/>
              <a:t>Three main updates</a:t>
            </a:r>
          </a:p>
          <a:p>
            <a:pPr lvl="1"/>
            <a:r>
              <a:rPr lang="en-US" sz="2000" dirty="0" smtClean="0"/>
              <a:t>1) </a:t>
            </a:r>
            <a:r>
              <a:rPr lang="en-US" sz="2000" dirty="0"/>
              <a:t>The section on policy violations has been updated to include that any violation of the Risk Management policy should be immediately reported to the Chapter GCD and/or Faculty Advisor to determine if anything needs to be done at the School level. </a:t>
            </a:r>
            <a:endParaRPr lang="en-US" sz="2000" dirty="0" smtClean="0"/>
          </a:p>
          <a:p>
            <a:pPr lvl="2"/>
            <a:r>
              <a:rPr lang="en-US" sz="1800" dirty="0" smtClean="0"/>
              <a:t>It </a:t>
            </a:r>
            <a:r>
              <a:rPr lang="en-US" sz="1800" dirty="0"/>
              <a:t>is especially important that the Chapter Regent, </a:t>
            </a:r>
            <a:r>
              <a:rPr lang="en-US" sz="1800" dirty="0" err="1"/>
              <a:t>Pledgemaster</a:t>
            </a:r>
            <a:r>
              <a:rPr lang="en-US" sz="1800" dirty="0"/>
              <a:t> &amp; GCD read through this section thoroughly</a:t>
            </a:r>
            <a:r>
              <a:rPr lang="en-US" sz="1800" dirty="0" smtClean="0"/>
              <a:t>.</a:t>
            </a:r>
          </a:p>
          <a:p>
            <a:pPr lvl="2"/>
            <a:r>
              <a:rPr lang="en-US" sz="1800" dirty="0" smtClean="0"/>
              <a:t> </a:t>
            </a:r>
            <a:r>
              <a:rPr lang="en-US" sz="1800" dirty="0"/>
              <a:t>If a violation of the policy is noted and the policy is not properly followed, then it could lead to increased liability on behalf of the Chapter. </a:t>
            </a:r>
            <a:br>
              <a:rPr lang="en-US" sz="1800" dirty="0"/>
            </a:br>
            <a:endParaRPr lang="en-US" sz="1800" dirty="0"/>
          </a:p>
        </p:txBody>
      </p:sp>
    </p:spTree>
    <p:extLst>
      <p:ext uri="{BB962C8B-B14F-4D97-AF65-F5344CB8AC3E}">
        <p14:creationId xmlns:p14="http://schemas.microsoft.com/office/powerpoint/2010/main" val="376491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You’ve Got Some New Supervisors…</a:t>
            </a:r>
            <a:endParaRPr lang="en-US" dirty="0"/>
          </a:p>
        </p:txBody>
      </p:sp>
      <p:sp>
        <p:nvSpPr>
          <p:cNvPr id="7" name="Text Placeholder 6"/>
          <p:cNvSpPr>
            <a:spLocks noGrp="1"/>
          </p:cNvSpPr>
          <p:nvPr>
            <p:ph type="body" sz="quarter" idx="4294967295"/>
          </p:nvPr>
        </p:nvSpPr>
        <p:spPr>
          <a:xfrm>
            <a:off x="6997700" y="2174875"/>
            <a:ext cx="5194300" cy="576263"/>
          </a:xfrm>
        </p:spPr>
        <p:txBody>
          <a:bodyPr/>
          <a:lstStyle/>
          <a:p>
            <a:pPr marL="0" indent="0">
              <a:buNone/>
            </a:pPr>
            <a:endParaRPr lang="en-US" dirty="0"/>
          </a:p>
        </p:txBody>
      </p:sp>
      <p:sp>
        <p:nvSpPr>
          <p:cNvPr id="9" name="Text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157404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Updates – cont’d</a:t>
            </a:r>
            <a:endParaRPr lang="en-US" dirty="0"/>
          </a:p>
        </p:txBody>
      </p:sp>
      <p:sp>
        <p:nvSpPr>
          <p:cNvPr id="3" name="Content Placeholder 2"/>
          <p:cNvSpPr>
            <a:spLocks noGrp="1"/>
          </p:cNvSpPr>
          <p:nvPr>
            <p:ph idx="1"/>
          </p:nvPr>
        </p:nvSpPr>
        <p:spPr/>
        <p:txBody>
          <a:bodyPr/>
          <a:lstStyle/>
          <a:p>
            <a:r>
              <a:rPr lang="en-US" dirty="0"/>
              <a:t>2) Within the policy violations section there is a list of possible sanctions to be imposed. </a:t>
            </a:r>
            <a:endParaRPr lang="en-US" dirty="0" smtClean="0"/>
          </a:p>
          <a:p>
            <a:pPr lvl="1"/>
            <a:r>
              <a:rPr lang="en-US" dirty="0" smtClean="0"/>
              <a:t>Please </a:t>
            </a:r>
            <a:r>
              <a:rPr lang="en-US" dirty="0"/>
              <a:t>note, these are possible sanctions that a Chapter may hand down to a member guilty of violating the policy (after due process as outlined in By-Law III of the Constitution) and the Chapter is free to chose and/or all of the sanctions noted based on their judiciary review.</a:t>
            </a:r>
            <a:br>
              <a:rPr lang="en-US" dirty="0"/>
            </a:br>
            <a:endParaRPr lang="en-US" dirty="0"/>
          </a:p>
          <a:p>
            <a:r>
              <a:rPr lang="en-US" dirty="0"/>
              <a:t>3) The new policy requires that all Brothers (since this is new), as well as all pledges, sign the acknowledgement form </a:t>
            </a:r>
            <a:r>
              <a:rPr lang="en-US" dirty="0" smtClean="0"/>
              <a:t>at </a:t>
            </a:r>
            <a:r>
              <a:rPr lang="en-US" dirty="0"/>
              <a:t>the beginning of the pledge period (all current Brothers should sign ASAP). </a:t>
            </a:r>
            <a:endParaRPr lang="en-US" dirty="0" smtClean="0"/>
          </a:p>
          <a:p>
            <a:pPr lvl="1"/>
            <a:r>
              <a:rPr lang="en-US" dirty="0" smtClean="0"/>
              <a:t>These </a:t>
            </a:r>
            <a:r>
              <a:rPr lang="en-US" dirty="0"/>
              <a:t>signed forms should then be kept on file with the Chapter (or by the Chapter's Risk Management Chair) for the duration of the Brothers time as a collegiate member of that chapter. </a:t>
            </a:r>
          </a:p>
          <a:p>
            <a:endParaRPr lang="en-US" dirty="0"/>
          </a:p>
        </p:txBody>
      </p:sp>
    </p:spTree>
    <p:extLst>
      <p:ext uri="{BB962C8B-B14F-4D97-AF65-F5344CB8AC3E}">
        <p14:creationId xmlns:p14="http://schemas.microsoft.com/office/powerpoint/2010/main" val="258569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a:t>
            </a:r>
            <a:endParaRPr lang="en-US" dirty="0"/>
          </a:p>
        </p:txBody>
      </p:sp>
      <p:sp>
        <p:nvSpPr>
          <p:cNvPr id="3" name="Content Placeholder 2"/>
          <p:cNvSpPr>
            <a:spLocks noGrp="1"/>
          </p:cNvSpPr>
          <p:nvPr>
            <p:ph idx="1"/>
          </p:nvPr>
        </p:nvSpPr>
        <p:spPr/>
        <p:txBody>
          <a:bodyPr/>
          <a:lstStyle/>
          <a:p>
            <a:r>
              <a:rPr lang="en-US" dirty="0" smtClean="0"/>
              <a:t>Policy to be reviewed annually for changes</a:t>
            </a:r>
          </a:p>
          <a:p>
            <a:r>
              <a:rPr lang="en-US" dirty="0" smtClean="0"/>
              <a:t>Policy to be reviewed every semester by each collegiate Brother and Pledge </a:t>
            </a:r>
          </a:p>
          <a:p>
            <a:r>
              <a:rPr lang="en-US" dirty="0" smtClean="0"/>
              <a:t>Policy should be in mind when planning any chapter/province events</a:t>
            </a:r>
          </a:p>
          <a:p>
            <a:r>
              <a:rPr lang="en-US" dirty="0" smtClean="0"/>
              <a:t>The following actions are considered violations:</a:t>
            </a:r>
          </a:p>
          <a:p>
            <a:pPr lvl="1"/>
            <a:r>
              <a:rPr lang="en-US" dirty="0" smtClean="0"/>
              <a:t>Hazing</a:t>
            </a:r>
          </a:p>
          <a:p>
            <a:pPr lvl="1"/>
            <a:r>
              <a:rPr lang="en-US" dirty="0" smtClean="0"/>
              <a:t>Alcohol and substance abuse</a:t>
            </a:r>
          </a:p>
          <a:p>
            <a:pPr lvl="1"/>
            <a:r>
              <a:rPr lang="en-US" dirty="0" smtClean="0"/>
              <a:t>Sexual harassment</a:t>
            </a:r>
          </a:p>
          <a:p>
            <a:pPr lvl="1"/>
            <a:r>
              <a:rPr lang="en-US" dirty="0" smtClean="0"/>
              <a:t>Human dignity</a:t>
            </a:r>
          </a:p>
          <a:p>
            <a:pPr lvl="1"/>
            <a:r>
              <a:rPr lang="en-US" dirty="0" smtClean="0"/>
              <a:t>Fire, health, and safety</a:t>
            </a:r>
          </a:p>
          <a:p>
            <a:pPr lvl="1"/>
            <a:endParaRPr lang="en-US" dirty="0"/>
          </a:p>
        </p:txBody>
      </p:sp>
    </p:spTree>
    <p:extLst>
      <p:ext uri="{BB962C8B-B14F-4D97-AF65-F5344CB8AC3E}">
        <p14:creationId xmlns:p14="http://schemas.microsoft.com/office/powerpoint/2010/main" val="325630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Updates – Graduate Chapter Establishment/Reactivation</a:t>
            </a:r>
            <a:endParaRPr lang="en-US" dirty="0"/>
          </a:p>
        </p:txBody>
      </p:sp>
      <p:sp>
        <p:nvSpPr>
          <p:cNvPr id="3" name="Content Placeholder 2"/>
          <p:cNvSpPr>
            <a:spLocks noGrp="1"/>
          </p:cNvSpPr>
          <p:nvPr>
            <p:ph idx="1"/>
          </p:nvPr>
        </p:nvSpPr>
        <p:spPr/>
        <p:txBody>
          <a:bodyPr>
            <a:noAutofit/>
          </a:bodyPr>
          <a:lstStyle/>
          <a:p>
            <a:pPr lvl="1"/>
            <a:r>
              <a:rPr lang="en-US" sz="2000" dirty="0"/>
              <a:t>Policy 14 (2 changes)</a:t>
            </a:r>
          </a:p>
          <a:p>
            <a:pPr lvl="2"/>
            <a:r>
              <a:rPr lang="en-US" sz="1800" dirty="0"/>
              <a:t>Step 1</a:t>
            </a:r>
          </a:p>
          <a:p>
            <a:pPr lvl="3"/>
            <a:r>
              <a:rPr lang="en-US" sz="1600" dirty="0"/>
              <a:t>Step 1 was amended to better define the area where graduate Brothers must live to qualify as one of the 5 signatures on the formal letter to the Central Office to begin the process of starting or reactivating a chapter</a:t>
            </a:r>
          </a:p>
          <a:p>
            <a:pPr lvl="3"/>
            <a:r>
              <a:rPr lang="en-US" sz="1600" dirty="0"/>
              <a:t>Brothers need to live in the city, county, or predefined geographic region of the graduate chapter in order to ensure adequate support and starting membership for that chapter</a:t>
            </a:r>
          </a:p>
          <a:p>
            <a:pPr lvl="2"/>
            <a:r>
              <a:rPr lang="en-US" sz="1800" dirty="0"/>
              <a:t>Step 5</a:t>
            </a:r>
          </a:p>
          <a:p>
            <a:pPr lvl="3"/>
            <a:r>
              <a:rPr lang="en-US" sz="1600" dirty="0"/>
              <a:t>Step 5 was also changed to require that in order to activate or reactivate a graduate chapter, the proposed group must complete 2 activities instead of 1 and submit a report of each activity within 30 days of the event to receive credit</a:t>
            </a:r>
          </a:p>
        </p:txBody>
      </p:sp>
    </p:spTree>
    <p:extLst>
      <p:ext uri="{BB962C8B-B14F-4D97-AF65-F5344CB8AC3E}">
        <p14:creationId xmlns:p14="http://schemas.microsoft.com/office/powerpoint/2010/main" val="81650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Policy – Social Media</a:t>
            </a:r>
            <a:endParaRPr lang="en-US" dirty="0"/>
          </a:p>
        </p:txBody>
      </p:sp>
      <p:sp>
        <p:nvSpPr>
          <p:cNvPr id="3" name="Content Placeholder 2"/>
          <p:cNvSpPr>
            <a:spLocks noGrp="1"/>
          </p:cNvSpPr>
          <p:nvPr>
            <p:ph idx="1"/>
          </p:nvPr>
        </p:nvSpPr>
        <p:spPr>
          <a:xfrm>
            <a:off x="631426" y="2420590"/>
            <a:ext cx="10554574" cy="4222580"/>
          </a:xfrm>
        </p:spPr>
        <p:txBody>
          <a:bodyPr>
            <a:noAutofit/>
          </a:bodyPr>
          <a:lstStyle/>
          <a:p>
            <a:r>
              <a:rPr lang="en-US" dirty="0" smtClean="0"/>
              <a:t>Policy 20 (Social Media) addresses appropriate use of social media by Kappa Psi brothers containing Kappa Psi-related items</a:t>
            </a:r>
          </a:p>
          <a:p>
            <a:r>
              <a:rPr lang="en-US" dirty="0" smtClean="0"/>
              <a:t>Key points:</a:t>
            </a:r>
          </a:p>
          <a:p>
            <a:pPr lvl="1"/>
            <a:r>
              <a:rPr lang="en-US" dirty="0"/>
              <a:t>Always follow applicable federal, state, local laws and school rules when posting on social media as it pertains to posting what may be privileged or sensitive personal information</a:t>
            </a:r>
          </a:p>
          <a:p>
            <a:pPr lvl="1"/>
            <a:r>
              <a:rPr lang="en-US" dirty="0"/>
              <a:t>Always follow most stringent rules&gt;&gt;If state law is more strict than fraternity policy, follow state law</a:t>
            </a:r>
          </a:p>
          <a:p>
            <a:pPr lvl="1"/>
            <a:r>
              <a:rPr lang="en-US" dirty="0"/>
              <a:t>Materials posted in relation to the fraternity should always  be professional and courteous at all times</a:t>
            </a:r>
          </a:p>
          <a:p>
            <a:pPr lvl="1"/>
            <a:r>
              <a:rPr lang="en-US" dirty="0"/>
              <a:t>Ritual related information should never be posted without first consulting the Grand Ritualist to determine if the information is appropriate to post</a:t>
            </a:r>
          </a:p>
          <a:p>
            <a:pPr lvl="1"/>
            <a:r>
              <a:rPr lang="en-US" dirty="0"/>
              <a:t>If contacted </a:t>
            </a:r>
            <a:r>
              <a:rPr lang="en-US" dirty="0" smtClean="0"/>
              <a:t>by any non-Kappa Psi entity about </a:t>
            </a:r>
            <a:r>
              <a:rPr lang="en-US" dirty="0"/>
              <a:t>inappropriate posts related to Kappa Psi, it is the responsibility of the person, chapter,  or province, to contact the Grand Regent and/or Grand Vice Regent and Central Office BEFORE responding</a:t>
            </a:r>
          </a:p>
          <a:p>
            <a:pPr marL="457200" lvl="1" indent="0">
              <a:buNone/>
            </a:pPr>
            <a:endParaRPr lang="en-US" dirty="0"/>
          </a:p>
        </p:txBody>
      </p:sp>
    </p:spTree>
    <p:extLst>
      <p:ext uri="{BB962C8B-B14F-4D97-AF65-F5344CB8AC3E}">
        <p14:creationId xmlns:p14="http://schemas.microsoft.com/office/powerpoint/2010/main" val="293579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Policy cont’d</a:t>
            </a:r>
            <a:endParaRPr lang="en-US" dirty="0"/>
          </a:p>
        </p:txBody>
      </p:sp>
      <p:sp>
        <p:nvSpPr>
          <p:cNvPr id="3" name="Content Placeholder 2"/>
          <p:cNvSpPr>
            <a:spLocks noGrp="1"/>
          </p:cNvSpPr>
          <p:nvPr>
            <p:ph idx="1"/>
          </p:nvPr>
        </p:nvSpPr>
        <p:spPr>
          <a:xfrm>
            <a:off x="818712" y="2464658"/>
            <a:ext cx="10554574" cy="3636511"/>
          </a:xfrm>
        </p:spPr>
        <p:txBody>
          <a:bodyPr/>
          <a:lstStyle/>
          <a:p>
            <a:r>
              <a:rPr lang="en-US" dirty="0"/>
              <a:t>Members of the international pages must be Brothers</a:t>
            </a:r>
          </a:p>
          <a:p>
            <a:pPr lvl="1"/>
            <a:r>
              <a:rPr lang="en-US" dirty="0"/>
              <a:t>People requesting addition to the International Kappa Psi pages must be verified to be a Brother by the Grand Regent or a Brother they designate </a:t>
            </a:r>
          </a:p>
          <a:p>
            <a:r>
              <a:rPr lang="en-US" dirty="0"/>
              <a:t>The Central Office and Executive Committee reserve the right to delete any pictures, comments, or posts that are deemed to violate the Constitution and Bylaws, risk management or picture policy, or are deemed to be unprofessional or inappropriate</a:t>
            </a:r>
          </a:p>
          <a:p>
            <a:r>
              <a:rPr lang="en-US" dirty="0" smtClean="0"/>
              <a:t>Violation </a:t>
            </a:r>
            <a:r>
              <a:rPr lang="en-US" dirty="0"/>
              <a:t>of this policy will result in the post being deleted and the Brother receiving a copy of the policy as a reminder</a:t>
            </a:r>
          </a:p>
          <a:p>
            <a:r>
              <a:rPr lang="en-US" dirty="0" smtClean="0"/>
              <a:t>Subsequent </a:t>
            </a:r>
            <a:r>
              <a:rPr lang="en-US" dirty="0"/>
              <a:t>violations may result in the Brother’s access to that account being revoked and being referred to their chapter for disciplinary action</a:t>
            </a:r>
          </a:p>
          <a:p>
            <a:endParaRPr lang="en-US" dirty="0"/>
          </a:p>
        </p:txBody>
      </p:sp>
    </p:spTree>
    <p:extLst>
      <p:ext uri="{BB962C8B-B14F-4D97-AF65-F5344CB8AC3E}">
        <p14:creationId xmlns:p14="http://schemas.microsoft.com/office/powerpoint/2010/main" val="424353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Policy REVIEW</a:t>
            </a:r>
            <a:endParaRPr lang="en-US" dirty="0"/>
          </a:p>
        </p:txBody>
      </p:sp>
      <p:sp>
        <p:nvSpPr>
          <p:cNvPr id="3" name="Content Placeholder 2"/>
          <p:cNvSpPr>
            <a:spLocks noGrp="1"/>
          </p:cNvSpPr>
          <p:nvPr>
            <p:ph idx="1"/>
          </p:nvPr>
        </p:nvSpPr>
        <p:spPr/>
        <p:txBody>
          <a:bodyPr/>
          <a:lstStyle/>
          <a:p>
            <a:r>
              <a:rPr lang="en-US" dirty="0"/>
              <a:t>Applies to the </a:t>
            </a:r>
            <a:r>
              <a:rPr lang="en-US" dirty="0" smtClean="0"/>
              <a:t>MASK, </a:t>
            </a:r>
            <a:r>
              <a:rPr lang="en-US" dirty="0"/>
              <a:t>newsletters, websites and social media</a:t>
            </a:r>
          </a:p>
          <a:p>
            <a:r>
              <a:rPr lang="en-US" dirty="0"/>
              <a:t>No alcohol in pictures: no photos of drinking games</a:t>
            </a:r>
          </a:p>
          <a:p>
            <a:r>
              <a:rPr lang="en-US" dirty="0"/>
              <a:t>No sexist photos or those with overly sexual material</a:t>
            </a:r>
          </a:p>
          <a:p>
            <a:r>
              <a:rPr lang="en-US" dirty="0"/>
              <a:t>No obscene gestures or attire</a:t>
            </a:r>
          </a:p>
          <a:p>
            <a:r>
              <a:rPr lang="en-US" dirty="0"/>
              <a:t>No racism</a:t>
            </a:r>
          </a:p>
          <a:p>
            <a:r>
              <a:rPr lang="en-US" dirty="0"/>
              <a:t>No illegal </a:t>
            </a:r>
            <a:r>
              <a:rPr lang="en-US" dirty="0" smtClean="0"/>
              <a:t>activities</a:t>
            </a:r>
            <a:endParaRPr lang="en-US" dirty="0"/>
          </a:p>
        </p:txBody>
      </p:sp>
    </p:spTree>
    <p:extLst>
      <p:ext uri="{BB962C8B-B14F-4D97-AF65-F5344CB8AC3E}">
        <p14:creationId xmlns:p14="http://schemas.microsoft.com/office/powerpoint/2010/main" val="166923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Hazing Policy REVIEW</a:t>
            </a:r>
            <a:endParaRPr lang="en-US" dirty="0"/>
          </a:p>
        </p:txBody>
      </p:sp>
      <p:sp>
        <p:nvSpPr>
          <p:cNvPr id="3" name="Content Placeholder 2"/>
          <p:cNvSpPr>
            <a:spLocks noGrp="1"/>
          </p:cNvSpPr>
          <p:nvPr>
            <p:ph idx="1"/>
          </p:nvPr>
        </p:nvSpPr>
        <p:spPr>
          <a:xfrm>
            <a:off x="818711" y="2222287"/>
            <a:ext cx="10726965" cy="3903091"/>
          </a:xfrm>
        </p:spPr>
        <p:txBody>
          <a:bodyPr>
            <a:normAutofit fontScale="92500"/>
          </a:bodyPr>
          <a:lstStyle/>
          <a:p>
            <a:r>
              <a:rPr lang="en-US" dirty="0"/>
              <a:t>Our policy on hazing refers to any form of physical or mental </a:t>
            </a:r>
            <a:r>
              <a:rPr lang="en-US" dirty="0" smtClean="0"/>
              <a:t>harassment</a:t>
            </a:r>
          </a:p>
          <a:p>
            <a:r>
              <a:rPr lang="en-US" dirty="0"/>
              <a:t>No Member or Pledge will be required, coerced, forced, or influenced in any way to do anything that would be unbecoming of a Brother of Kappa Psi Pharmaceutical Fraternity, Inc</a:t>
            </a:r>
            <a:r>
              <a:rPr lang="en-US" dirty="0" smtClean="0"/>
              <a:t>.</a:t>
            </a:r>
            <a:endParaRPr lang="en-US" dirty="0"/>
          </a:p>
          <a:p>
            <a:r>
              <a:rPr lang="en-US" dirty="0"/>
              <a:t>A</a:t>
            </a:r>
            <a:r>
              <a:rPr lang="en-US" dirty="0" smtClean="0"/>
              <a:t>ny </a:t>
            </a:r>
            <a:r>
              <a:rPr lang="en-US" dirty="0"/>
              <a:t>activity or action that would cause a Member or Pledge to lose dignity might involve </a:t>
            </a:r>
            <a:r>
              <a:rPr lang="en-US" dirty="0" smtClean="0"/>
              <a:t>hazing</a:t>
            </a:r>
            <a:endParaRPr lang="en-US" dirty="0"/>
          </a:p>
          <a:p>
            <a:pPr lvl="1"/>
            <a:r>
              <a:rPr lang="en-US" dirty="0"/>
              <a:t>It includes, but is not limited to:</a:t>
            </a:r>
          </a:p>
          <a:p>
            <a:pPr lvl="2"/>
            <a:r>
              <a:rPr lang="en-US" dirty="0"/>
              <a:t>Forced physical exercise</a:t>
            </a:r>
          </a:p>
          <a:p>
            <a:pPr lvl="2"/>
            <a:r>
              <a:rPr lang="en-US" dirty="0"/>
              <a:t>Activities which may cause physical or psychological harm to an individual </a:t>
            </a:r>
          </a:p>
          <a:p>
            <a:pPr lvl="2"/>
            <a:r>
              <a:rPr lang="en-US" dirty="0"/>
              <a:t>Activities which would require an unreasonable amount of time to complete</a:t>
            </a:r>
          </a:p>
          <a:p>
            <a:pPr lvl="2"/>
            <a:r>
              <a:rPr lang="en-US" dirty="0"/>
              <a:t>Any activity that would degrade someone or cause them to be an object of ridicule</a:t>
            </a:r>
          </a:p>
          <a:p>
            <a:pPr lvl="2"/>
            <a:r>
              <a:rPr lang="en-US" dirty="0"/>
              <a:t>Required consumption of any item</a:t>
            </a:r>
          </a:p>
          <a:p>
            <a:pPr lvl="2"/>
            <a:r>
              <a:rPr lang="en-US" dirty="0"/>
              <a:t>Compelling a person to participate in an event that is contrary to their moral or religious beliefs, or that is illegal</a:t>
            </a:r>
          </a:p>
        </p:txBody>
      </p:sp>
    </p:spTree>
    <p:extLst>
      <p:ext uri="{BB962C8B-B14F-4D97-AF65-F5344CB8AC3E}">
        <p14:creationId xmlns:p14="http://schemas.microsoft.com/office/powerpoint/2010/main" val="356285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Policy REVIEW</a:t>
            </a:r>
            <a:endParaRPr lang="en-US" dirty="0"/>
          </a:p>
        </p:txBody>
      </p:sp>
      <p:sp>
        <p:nvSpPr>
          <p:cNvPr id="3" name="Content Placeholder 2"/>
          <p:cNvSpPr>
            <a:spLocks noGrp="1"/>
          </p:cNvSpPr>
          <p:nvPr>
            <p:ph idx="1"/>
          </p:nvPr>
        </p:nvSpPr>
        <p:spPr>
          <a:xfrm>
            <a:off x="818712" y="2222287"/>
            <a:ext cx="10554574" cy="4332749"/>
          </a:xfrm>
        </p:spPr>
        <p:txBody>
          <a:bodyPr>
            <a:noAutofit/>
          </a:bodyPr>
          <a:lstStyle/>
          <a:p>
            <a:r>
              <a:rPr lang="en-US" sz="2400" dirty="0"/>
              <a:t>The Fraternity policy refers to substance abuse in general, be it legal or illegal, but specifically when dealing with alcohol, chapters should:</a:t>
            </a:r>
          </a:p>
          <a:p>
            <a:pPr lvl="1"/>
            <a:r>
              <a:rPr lang="en-US" sz="2000" dirty="0"/>
              <a:t>Not have alcohol as a central focus of an event</a:t>
            </a:r>
          </a:p>
          <a:p>
            <a:pPr lvl="1"/>
            <a:r>
              <a:rPr lang="en-US" sz="2000" dirty="0"/>
              <a:t>Not spend chapter funds to purchase alcohol (BYOB)</a:t>
            </a:r>
          </a:p>
          <a:p>
            <a:pPr lvl="1"/>
            <a:r>
              <a:rPr lang="en-US" sz="2000" dirty="0"/>
              <a:t>No mass containers (kegs, punch bowls, </a:t>
            </a:r>
            <a:r>
              <a:rPr lang="en-US" sz="2000" dirty="0" err="1"/>
              <a:t>etc</a:t>
            </a:r>
            <a:r>
              <a:rPr lang="en-US" sz="2000" dirty="0"/>
              <a:t>)</a:t>
            </a:r>
          </a:p>
          <a:p>
            <a:pPr lvl="1"/>
            <a:r>
              <a:rPr lang="en-US" sz="2000" dirty="0"/>
              <a:t>Ensure all people drinking are over 21 </a:t>
            </a:r>
          </a:p>
          <a:p>
            <a:pPr lvl="1"/>
            <a:r>
              <a:rPr lang="en-US" sz="2000" dirty="0"/>
              <a:t>Not allow any alcohol at rush events or pledge events</a:t>
            </a:r>
          </a:p>
          <a:p>
            <a:pPr lvl="1"/>
            <a:r>
              <a:rPr lang="en-US" sz="2000" dirty="0"/>
              <a:t>Initiate ways to prevent impaired driving (DD’s, arrange rides)</a:t>
            </a:r>
          </a:p>
          <a:p>
            <a:pPr marL="457200" lvl="1" indent="0">
              <a:buNone/>
            </a:pPr>
            <a:endParaRPr lang="en-US" sz="2000" dirty="0"/>
          </a:p>
        </p:txBody>
      </p:sp>
    </p:spTree>
    <p:extLst>
      <p:ext uri="{BB962C8B-B14F-4D97-AF65-F5344CB8AC3E}">
        <p14:creationId xmlns:p14="http://schemas.microsoft.com/office/powerpoint/2010/main" val="87201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Delegates – YOUR DUTIES</a:t>
            </a:r>
            <a:endParaRPr lang="en-US" dirty="0"/>
          </a:p>
        </p:txBody>
      </p:sp>
      <p:sp>
        <p:nvSpPr>
          <p:cNvPr id="3" name="Content Placeholder 2"/>
          <p:cNvSpPr>
            <a:spLocks noGrp="1"/>
          </p:cNvSpPr>
          <p:nvPr>
            <p:ph idx="1"/>
          </p:nvPr>
        </p:nvSpPr>
        <p:spPr/>
        <p:txBody>
          <a:bodyPr/>
          <a:lstStyle/>
          <a:p>
            <a:r>
              <a:rPr lang="en-US" dirty="0" smtClean="0"/>
              <a:t>Report back to your Chapter with policy updates</a:t>
            </a:r>
          </a:p>
          <a:p>
            <a:r>
              <a:rPr lang="en-US" dirty="0" smtClean="0"/>
              <a:t>Ensure that your Chapter conducts a review of these policies with all Collegiate Brothers AS SOON AS POSSIBLE – preferably your next Chapter meeting</a:t>
            </a:r>
          </a:p>
          <a:p>
            <a:r>
              <a:rPr lang="en-US" dirty="0" smtClean="0"/>
              <a:t>E-mail your GCD and CC us when this meeting takes place</a:t>
            </a:r>
          </a:p>
          <a:p>
            <a:r>
              <a:rPr lang="en-US" dirty="0" smtClean="0"/>
              <a:t>Your Chapter MUST conduct or schedule this meeting by </a:t>
            </a:r>
            <a:r>
              <a:rPr lang="en-US" b="1" dirty="0" smtClean="0"/>
              <a:t>JANUARY 31</a:t>
            </a:r>
          </a:p>
          <a:p>
            <a:r>
              <a:rPr lang="en-US" dirty="0" smtClean="0"/>
              <a:t>Reach out to Province Supervisors for help</a:t>
            </a:r>
          </a:p>
          <a:p>
            <a:r>
              <a:rPr lang="en-US" dirty="0" smtClean="0"/>
              <a:t>Complete Policy Manual </a:t>
            </a:r>
            <a:r>
              <a:rPr lang="en-US" dirty="0"/>
              <a:t>available online </a:t>
            </a:r>
            <a:r>
              <a:rPr lang="en-US" dirty="0">
                <a:hlinkClick r:id="rId2"/>
              </a:rPr>
              <a:t>https://</a:t>
            </a:r>
            <a:r>
              <a:rPr lang="en-US" dirty="0" smtClean="0">
                <a:hlinkClick r:id="rId2"/>
              </a:rPr>
              <a:t>kappapsi.org/img/uploads/files/Policy%20Manual/Kappa%20Psi%20Policy%20Manual%209.7.2015.pdf</a:t>
            </a:r>
            <a:r>
              <a:rPr lang="en-US" dirty="0" smtClean="0"/>
              <a:t> </a:t>
            </a:r>
            <a:endParaRPr lang="en-US" dirty="0"/>
          </a:p>
        </p:txBody>
      </p:sp>
    </p:spTree>
    <p:extLst>
      <p:ext uri="{BB962C8B-B14F-4D97-AF65-F5344CB8AC3E}">
        <p14:creationId xmlns:p14="http://schemas.microsoft.com/office/powerpoint/2010/main" val="2680272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Province Assemblies &amp; Events</a:t>
            </a:r>
            <a:endParaRPr lang="en-US" dirty="0"/>
          </a:p>
        </p:txBody>
      </p:sp>
      <p:sp>
        <p:nvSpPr>
          <p:cNvPr id="3" name="Content Placeholder 2"/>
          <p:cNvSpPr>
            <a:spLocks noGrp="1"/>
          </p:cNvSpPr>
          <p:nvPr>
            <p:ph idx="1"/>
          </p:nvPr>
        </p:nvSpPr>
        <p:spPr>
          <a:xfrm>
            <a:off x="818712" y="2222287"/>
            <a:ext cx="10554574" cy="3991226"/>
          </a:xfrm>
        </p:spPr>
        <p:txBody>
          <a:bodyPr>
            <a:normAutofit fontScale="92500" lnSpcReduction="20000"/>
          </a:bodyPr>
          <a:lstStyle/>
          <a:p>
            <a:r>
              <a:rPr lang="en-US" dirty="0"/>
              <a:t>Atlantic Province- Raleigh, NC, Jan 22–24</a:t>
            </a:r>
          </a:p>
          <a:p>
            <a:r>
              <a:rPr lang="en-US" dirty="0"/>
              <a:t>Southeast Province- Orlando, FL, Feb 12-14</a:t>
            </a:r>
          </a:p>
          <a:p>
            <a:r>
              <a:rPr lang="en-US" dirty="0"/>
              <a:t>Northwest Province- Portland, OR, Feb 12</a:t>
            </a:r>
            <a:r>
              <a:rPr lang="en-US" baseline="30000" dirty="0"/>
              <a:t> </a:t>
            </a:r>
            <a:r>
              <a:rPr lang="en-US" dirty="0"/>
              <a:t>-</a:t>
            </a:r>
            <a:r>
              <a:rPr lang="en-US" dirty="0" smtClean="0"/>
              <a:t>14</a:t>
            </a:r>
          </a:p>
          <a:p>
            <a:r>
              <a:rPr lang="en-US" dirty="0" smtClean="0"/>
              <a:t>Pacific West Province- Sacramento, CA, March 18-20</a:t>
            </a:r>
          </a:p>
          <a:p>
            <a:r>
              <a:rPr lang="en-US" dirty="0" smtClean="0"/>
              <a:t>Southwest Province, March 18-20</a:t>
            </a:r>
            <a:endParaRPr lang="en-US" dirty="0"/>
          </a:p>
          <a:p>
            <a:r>
              <a:rPr lang="en-US" dirty="0"/>
              <a:t>Northern Plains Province- Omaha, NE, April 1-3</a:t>
            </a:r>
          </a:p>
          <a:p>
            <a:r>
              <a:rPr lang="en-US" dirty="0"/>
              <a:t>Great Lakes Province- Cleveland, OH, April 1-3</a:t>
            </a:r>
          </a:p>
          <a:p>
            <a:r>
              <a:rPr lang="en-US" dirty="0"/>
              <a:t>Mountain East Province- Washington, DC, April </a:t>
            </a:r>
            <a:r>
              <a:rPr lang="en-US" dirty="0" smtClean="0"/>
              <a:t>8-10</a:t>
            </a:r>
          </a:p>
          <a:p>
            <a:r>
              <a:rPr lang="en-US" dirty="0" smtClean="0"/>
              <a:t>Northeast Province- Bangor, ME, April 8-10</a:t>
            </a:r>
            <a:endParaRPr lang="en-US" dirty="0"/>
          </a:p>
          <a:p>
            <a:r>
              <a:rPr lang="en-US" dirty="0"/>
              <a:t>Mid America Province- Rockford, IL, April 15-17</a:t>
            </a:r>
          </a:p>
          <a:p>
            <a:r>
              <a:rPr lang="en-US" dirty="0"/>
              <a:t>Beta Pi Centennial- Spokane, WA, April 15th </a:t>
            </a:r>
          </a:p>
          <a:p>
            <a:r>
              <a:rPr lang="en-US" dirty="0"/>
              <a:t>Beta Omicron Centennial- Seattle, WA, April 23rd </a:t>
            </a:r>
          </a:p>
        </p:txBody>
      </p:sp>
    </p:spTree>
    <p:extLst>
      <p:ext uri="{BB962C8B-B14F-4D97-AF65-F5344CB8AC3E}">
        <p14:creationId xmlns:p14="http://schemas.microsoft.com/office/powerpoint/2010/main" val="1655828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 Belma…</a:t>
            </a:r>
            <a:endParaRPr lang="en-US" dirty="0"/>
          </a:p>
        </p:txBody>
      </p:sp>
      <p:sp>
        <p:nvSpPr>
          <p:cNvPr id="7" name="Content Placeholder 2"/>
          <p:cNvSpPr>
            <a:spLocks noGrp="1"/>
          </p:cNvSpPr>
          <p:nvPr>
            <p:ph sz="half" idx="1"/>
          </p:nvPr>
        </p:nvSpPr>
        <p:spPr>
          <a:xfrm>
            <a:off x="818712" y="2222287"/>
            <a:ext cx="6721077" cy="4274766"/>
          </a:xfrm>
        </p:spPr>
        <p:txBody>
          <a:bodyPr>
            <a:normAutofit fontScale="62500" lnSpcReduction="20000"/>
          </a:bodyPr>
          <a:lstStyle/>
          <a:p>
            <a:r>
              <a:rPr lang="en-US" dirty="0" smtClean="0"/>
              <a:t>College Life</a:t>
            </a:r>
          </a:p>
          <a:p>
            <a:pPr lvl="1"/>
            <a:r>
              <a:rPr lang="en-US" dirty="0" smtClean="0"/>
              <a:t>Fall 2008 Initiate – Gamma Pi, St. Louis College of Pharmacy</a:t>
            </a:r>
          </a:p>
          <a:p>
            <a:pPr lvl="2"/>
            <a:r>
              <a:rPr lang="en-US" dirty="0" smtClean="0"/>
              <a:t>Served as Treasurer and </a:t>
            </a:r>
            <a:r>
              <a:rPr lang="en-US" dirty="0" err="1" smtClean="0"/>
              <a:t>Pledgemaster</a:t>
            </a:r>
            <a:endParaRPr lang="en-US" dirty="0" smtClean="0"/>
          </a:p>
          <a:p>
            <a:pPr lvl="1"/>
            <a:r>
              <a:rPr lang="en-US" dirty="0" smtClean="0"/>
              <a:t>Last Vice-Satrap of Province VII 2011-2012</a:t>
            </a:r>
          </a:p>
          <a:p>
            <a:pPr lvl="1"/>
            <a:r>
              <a:rPr lang="en-US" dirty="0" smtClean="0"/>
              <a:t>First Vice-Satrap of Mid-America Province 2012-2013</a:t>
            </a:r>
          </a:p>
          <a:p>
            <a:pPr lvl="1"/>
            <a:r>
              <a:rPr lang="en-US" dirty="0" smtClean="0"/>
              <a:t>Collegiate Member, International Legislative Committee 2011-2013</a:t>
            </a:r>
          </a:p>
          <a:p>
            <a:pPr lvl="1"/>
            <a:r>
              <a:rPr lang="en-US" dirty="0" smtClean="0"/>
              <a:t>MAP GCC Delegate 2013</a:t>
            </a:r>
          </a:p>
          <a:p>
            <a:pPr lvl="1"/>
            <a:r>
              <a:rPr lang="en-US" dirty="0" err="1" smtClean="0"/>
              <a:t>PharmD</a:t>
            </a:r>
            <a:r>
              <a:rPr lang="en-US" dirty="0" smtClean="0"/>
              <a:t> in 2013</a:t>
            </a:r>
          </a:p>
          <a:p>
            <a:r>
              <a:rPr lang="en-US" dirty="0" smtClean="0"/>
              <a:t>Grad Life</a:t>
            </a:r>
          </a:p>
          <a:p>
            <a:pPr lvl="1"/>
            <a:r>
              <a:rPr lang="en-US" dirty="0" smtClean="0"/>
              <a:t>Registered Store Manager at Walgreens Specialty On-site Parkland Hospital, Farmington, MO</a:t>
            </a:r>
          </a:p>
          <a:p>
            <a:pPr lvl="1"/>
            <a:r>
              <a:rPr lang="en-US" dirty="0" smtClean="0"/>
              <a:t>Kappa Psi involvement</a:t>
            </a:r>
          </a:p>
          <a:p>
            <a:pPr lvl="2"/>
            <a:r>
              <a:rPr lang="en-US" dirty="0" smtClean="0"/>
              <a:t>Regent of St. Louis Graduate Chapter 2013 - ??</a:t>
            </a:r>
          </a:p>
          <a:p>
            <a:pPr lvl="2"/>
            <a:r>
              <a:rPr lang="en-US" dirty="0" smtClean="0"/>
              <a:t>Assistant Supervisor Atlantic Province 2013-2015</a:t>
            </a:r>
          </a:p>
          <a:p>
            <a:pPr lvl="2"/>
            <a:r>
              <a:rPr lang="en-US" dirty="0" smtClean="0"/>
              <a:t>Supervisor Gulf Coast Province 2015-2017</a:t>
            </a:r>
          </a:p>
          <a:p>
            <a:r>
              <a:rPr lang="en-US" dirty="0" smtClean="0"/>
              <a:t>Social Life</a:t>
            </a:r>
          </a:p>
          <a:p>
            <a:pPr lvl="1"/>
            <a:r>
              <a:rPr lang="en-US" dirty="0" smtClean="0"/>
              <a:t>Traveling!!</a:t>
            </a:r>
          </a:p>
          <a:p>
            <a:pPr lvl="1"/>
            <a:r>
              <a:rPr lang="en-US" dirty="0" smtClean="0"/>
              <a:t>Wine</a:t>
            </a:r>
          </a:p>
          <a:p>
            <a:pPr lvl="1"/>
            <a:r>
              <a:rPr lang="en-US" dirty="0" smtClean="0"/>
              <a:t>Cardinals Baseball</a:t>
            </a:r>
            <a:endParaRPr lang="en-US" dirty="0"/>
          </a:p>
        </p:txBody>
      </p:sp>
      <p:pic>
        <p:nvPicPr>
          <p:cNvPr id="11" name="Content Placeholder 10"/>
          <p:cNvPicPr>
            <a:picLocks noGrp="1" noChangeAspect="1"/>
          </p:cNvPicPr>
          <p:nvPr>
            <p:ph sz="half" idx="2"/>
          </p:nvPr>
        </p:nvPicPr>
        <p:blipFill>
          <a:blip r:embed="rId2"/>
          <a:stretch>
            <a:fillRect/>
          </a:stretch>
        </p:blipFill>
        <p:spPr>
          <a:xfrm>
            <a:off x="7437438" y="2881079"/>
            <a:ext cx="4154198" cy="3115648"/>
          </a:xfrm>
          <a:prstGeom prst="rect">
            <a:avLst/>
          </a:prstGeom>
        </p:spPr>
      </p:pic>
      <p:pic>
        <p:nvPicPr>
          <p:cNvPr id="12" name="Picture 11"/>
          <p:cNvPicPr>
            <a:picLocks noChangeAspect="1"/>
          </p:cNvPicPr>
          <p:nvPr/>
        </p:nvPicPr>
        <p:blipFill>
          <a:blip r:embed="rId3"/>
          <a:stretch>
            <a:fillRect/>
          </a:stretch>
        </p:blipFill>
        <p:spPr>
          <a:xfrm>
            <a:off x="5732318" y="4879108"/>
            <a:ext cx="1527464" cy="1527464"/>
          </a:xfrm>
          <a:prstGeom prst="rect">
            <a:avLst/>
          </a:prstGeom>
        </p:spPr>
      </p:pic>
    </p:spTree>
    <p:extLst>
      <p:ext uri="{BB962C8B-B14F-4D97-AF65-F5344CB8AC3E}">
        <p14:creationId xmlns:p14="http://schemas.microsoft.com/office/powerpoint/2010/main" val="3407539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Questions?</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5696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Your Supervisors…</a:t>
            </a:r>
            <a:endParaRPr lang="en-US" dirty="0"/>
          </a:p>
        </p:txBody>
      </p:sp>
      <p:sp>
        <p:nvSpPr>
          <p:cNvPr id="3" name="Content Placeholder 2"/>
          <p:cNvSpPr>
            <a:spLocks noGrp="1"/>
          </p:cNvSpPr>
          <p:nvPr>
            <p:ph idx="1"/>
          </p:nvPr>
        </p:nvSpPr>
        <p:spPr/>
        <p:txBody>
          <a:bodyPr/>
          <a:lstStyle/>
          <a:p>
            <a:r>
              <a:rPr lang="en-US" dirty="0" smtClean="0"/>
              <a:t>Belma Muharemovic</a:t>
            </a:r>
          </a:p>
          <a:p>
            <a:pPr lvl="1"/>
            <a:r>
              <a:rPr lang="en-US" dirty="0" smtClean="0">
                <a:hlinkClick r:id="rId2"/>
              </a:rPr>
              <a:t>Belma.Muharemovic@gmail.com</a:t>
            </a:r>
            <a:endParaRPr lang="en-US" dirty="0" smtClean="0"/>
          </a:p>
          <a:p>
            <a:pPr lvl="1"/>
            <a:r>
              <a:rPr lang="en-US" dirty="0" smtClean="0"/>
              <a:t>314-939-8686</a:t>
            </a:r>
          </a:p>
          <a:p>
            <a:pPr lvl="1"/>
            <a:r>
              <a:rPr lang="en-US" dirty="0" smtClean="0"/>
              <a:t>Facebook</a:t>
            </a:r>
          </a:p>
          <a:p>
            <a:r>
              <a:rPr lang="en-US" dirty="0" err="1" smtClean="0"/>
              <a:t>Sanaz</a:t>
            </a:r>
            <a:r>
              <a:rPr lang="en-US" dirty="0" smtClean="0"/>
              <a:t> </a:t>
            </a:r>
            <a:r>
              <a:rPr lang="en-US" dirty="0" err="1" smtClean="0"/>
              <a:t>Farhadian</a:t>
            </a:r>
            <a:endParaRPr lang="en-US" dirty="0" smtClean="0"/>
          </a:p>
          <a:p>
            <a:pPr lvl="1"/>
            <a:r>
              <a:rPr lang="en-US" smtClean="0">
                <a:hlinkClick r:id="rId3"/>
              </a:rPr>
              <a:t>SanazFarhadian@gmail.com</a:t>
            </a:r>
            <a:endParaRPr lang="en-US" dirty="0" smtClean="0"/>
          </a:p>
        </p:txBody>
      </p:sp>
    </p:spTree>
    <p:extLst>
      <p:ext uri="{BB962C8B-B14F-4D97-AF65-F5344CB8AC3E}">
        <p14:creationId xmlns:p14="http://schemas.microsoft.com/office/powerpoint/2010/main" val="43944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a:t>
            </a:r>
            <a:r>
              <a:rPr lang="en-US" dirty="0" err="1" smtClean="0"/>
              <a:t>Sanaz</a:t>
            </a:r>
            <a:r>
              <a:rPr lang="en-US" dirty="0" smtClean="0"/>
              <a:t>…</a:t>
            </a:r>
            <a:endParaRPr lang="en-US" dirty="0"/>
          </a:p>
        </p:txBody>
      </p:sp>
      <p:sp>
        <p:nvSpPr>
          <p:cNvPr id="7" name="Content Placeholder 2"/>
          <p:cNvSpPr>
            <a:spLocks noGrp="1"/>
          </p:cNvSpPr>
          <p:nvPr>
            <p:ph sz="half" idx="1"/>
          </p:nvPr>
        </p:nvSpPr>
        <p:spPr>
          <a:xfrm>
            <a:off x="818712" y="2222287"/>
            <a:ext cx="7362762" cy="4226584"/>
          </a:xfrm>
        </p:spPr>
        <p:txBody>
          <a:bodyPr>
            <a:normAutofit fontScale="77500" lnSpcReduction="20000"/>
          </a:bodyPr>
          <a:lstStyle/>
          <a:p>
            <a:r>
              <a:rPr lang="en-US" dirty="0" smtClean="0"/>
              <a:t>College Life</a:t>
            </a:r>
          </a:p>
          <a:p>
            <a:pPr lvl="1"/>
            <a:r>
              <a:rPr lang="en-US" dirty="0" smtClean="0"/>
              <a:t>Spring 2005 Initiate – Delta Phi, UC San Diego</a:t>
            </a:r>
          </a:p>
          <a:p>
            <a:pPr lvl="2"/>
            <a:r>
              <a:rPr lang="en-US" dirty="0" smtClean="0"/>
              <a:t>Vice-Regent 2005-2006</a:t>
            </a:r>
          </a:p>
          <a:p>
            <a:pPr lvl="2"/>
            <a:r>
              <a:rPr lang="en-US" dirty="0" smtClean="0"/>
              <a:t>Regent 2006-2007</a:t>
            </a:r>
          </a:p>
          <a:p>
            <a:pPr lvl="1"/>
            <a:r>
              <a:rPr lang="en-US" dirty="0" err="1" smtClean="0"/>
              <a:t>PharmD</a:t>
            </a:r>
            <a:r>
              <a:rPr lang="en-US" dirty="0" smtClean="0"/>
              <a:t> in 2008</a:t>
            </a:r>
          </a:p>
          <a:p>
            <a:r>
              <a:rPr lang="en-US" dirty="0" smtClean="0"/>
              <a:t>Grad Life</a:t>
            </a:r>
          </a:p>
          <a:p>
            <a:pPr lvl="1"/>
            <a:r>
              <a:rPr lang="en-US" dirty="0" smtClean="0"/>
              <a:t>Psychiatric Pharmacist at the Veterans Affairs Healthcare System</a:t>
            </a:r>
          </a:p>
          <a:p>
            <a:pPr lvl="1"/>
            <a:r>
              <a:rPr lang="en-US" dirty="0" smtClean="0"/>
              <a:t>Kappa Psi involvement</a:t>
            </a:r>
          </a:p>
          <a:p>
            <a:pPr lvl="2"/>
            <a:r>
              <a:rPr lang="en-US" dirty="0" smtClean="0"/>
              <a:t>Member of San Diego Graduate Chapter</a:t>
            </a:r>
          </a:p>
          <a:p>
            <a:pPr lvl="2"/>
            <a:r>
              <a:rPr lang="en-US" dirty="0" smtClean="0"/>
              <a:t>Assistant Supervisor Northwest Province 2013-2015</a:t>
            </a:r>
          </a:p>
          <a:p>
            <a:pPr lvl="2"/>
            <a:r>
              <a:rPr lang="en-US" dirty="0" smtClean="0"/>
              <a:t>Assistant Supervisor Gulf Coast Province 2015-2017</a:t>
            </a:r>
          </a:p>
          <a:p>
            <a:pPr lvl="2"/>
            <a:r>
              <a:rPr lang="en-US" dirty="0" smtClean="0"/>
              <a:t>Experience on legislative, history, and ritual committees</a:t>
            </a:r>
          </a:p>
          <a:p>
            <a:r>
              <a:rPr lang="en-US" dirty="0" smtClean="0"/>
              <a:t>Social Life</a:t>
            </a:r>
          </a:p>
          <a:p>
            <a:pPr lvl="1"/>
            <a:r>
              <a:rPr lang="en-US" dirty="0" smtClean="0"/>
              <a:t>Being active – hikes, working out, dancing</a:t>
            </a:r>
          </a:p>
          <a:p>
            <a:pPr lvl="1"/>
            <a:r>
              <a:rPr lang="en-US" dirty="0" smtClean="0"/>
              <a:t>Traveling</a:t>
            </a:r>
          </a:p>
          <a:p>
            <a:pPr lvl="1"/>
            <a:r>
              <a:rPr lang="en-US" dirty="0" smtClean="0"/>
              <a:t>Walks on the beach</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986671" y="2221616"/>
            <a:ext cx="2680870" cy="182005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3264" y="4251157"/>
            <a:ext cx="2927684" cy="2197714"/>
          </a:xfrm>
          <a:prstGeom prst="rect">
            <a:avLst/>
          </a:prstGeom>
        </p:spPr>
      </p:pic>
    </p:spTree>
    <p:extLst>
      <p:ext uri="{BB962C8B-B14F-4D97-AF65-F5344CB8AC3E}">
        <p14:creationId xmlns:p14="http://schemas.microsoft.com/office/powerpoint/2010/main" val="380023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a:xfrm>
            <a:off x="2263775" y="2590800"/>
            <a:ext cx="7662864" cy="3886200"/>
          </a:xfrm>
        </p:spPr>
        <p:txBody>
          <a:bodyPr>
            <a:normAutofit fontScale="62500" lnSpcReduction="20000"/>
          </a:bodyPr>
          <a:lstStyle/>
          <a:p>
            <a:r>
              <a:rPr lang="en-US" dirty="0" smtClean="0"/>
              <a:t>2015 – 2017 International Executive Committee</a:t>
            </a:r>
          </a:p>
          <a:p>
            <a:pPr marL="0" indent="0">
              <a:buNone/>
            </a:pPr>
            <a:endParaRPr lang="en-US" dirty="0" smtClean="0"/>
          </a:p>
          <a:p>
            <a:pPr lvl="1"/>
            <a:r>
              <a:rPr lang="en-US" sz="1800" dirty="0"/>
              <a:t>Grand Regent - </a:t>
            </a:r>
            <a:r>
              <a:rPr lang="en-US" sz="1800" dirty="0" err="1"/>
              <a:t>Latha</a:t>
            </a:r>
            <a:r>
              <a:rPr lang="en-US" sz="1800" dirty="0"/>
              <a:t> </a:t>
            </a:r>
            <a:r>
              <a:rPr lang="en-US" sz="1800" dirty="0" err="1"/>
              <a:t>Radhakrishnan</a:t>
            </a:r>
            <a:endParaRPr lang="en-US" sz="1800" dirty="0"/>
          </a:p>
          <a:p>
            <a:pPr marL="274320" lvl="1" indent="0">
              <a:buNone/>
            </a:pPr>
            <a:r>
              <a:rPr lang="en-US" sz="1800" dirty="0"/>
              <a:t> </a:t>
            </a:r>
          </a:p>
          <a:p>
            <a:pPr lvl="1"/>
            <a:r>
              <a:rPr lang="en-US" sz="1800" dirty="0"/>
              <a:t>Grand Vice Regent - Robert Mancini</a:t>
            </a:r>
          </a:p>
          <a:p>
            <a:pPr marL="274320" lvl="1" indent="0">
              <a:buNone/>
            </a:pPr>
            <a:r>
              <a:rPr lang="en-US" sz="1800" dirty="0"/>
              <a:t>   </a:t>
            </a:r>
          </a:p>
          <a:p>
            <a:pPr lvl="1"/>
            <a:r>
              <a:rPr lang="en-US" sz="1800" dirty="0"/>
              <a:t>Grand Counselor - Christy Askew</a:t>
            </a:r>
          </a:p>
          <a:p>
            <a:pPr marL="274320" lvl="1" indent="0">
              <a:buNone/>
            </a:pPr>
            <a:endParaRPr lang="en-US" sz="1800" dirty="0"/>
          </a:p>
          <a:p>
            <a:pPr lvl="1"/>
            <a:r>
              <a:rPr lang="en-US" sz="1800" dirty="0"/>
              <a:t>Grand Historian - Melissa Buchanan </a:t>
            </a:r>
          </a:p>
          <a:p>
            <a:pPr marL="274320" lvl="1" indent="0">
              <a:buNone/>
            </a:pPr>
            <a:r>
              <a:rPr lang="en-US" sz="1800" dirty="0"/>
              <a:t> </a:t>
            </a:r>
          </a:p>
          <a:p>
            <a:pPr lvl="1"/>
            <a:r>
              <a:rPr lang="en-US" sz="1800" dirty="0"/>
              <a:t>Grand Ritualist - Jason Milton </a:t>
            </a:r>
          </a:p>
          <a:p>
            <a:pPr marL="274320" lvl="1" indent="0">
              <a:buNone/>
            </a:pPr>
            <a:r>
              <a:rPr lang="en-US" sz="1800" dirty="0"/>
              <a:t> </a:t>
            </a:r>
          </a:p>
          <a:p>
            <a:pPr lvl="1"/>
            <a:r>
              <a:rPr lang="en-US" sz="1800" dirty="0"/>
              <a:t>Graduate Member at Large - Mike </a:t>
            </a:r>
            <a:r>
              <a:rPr lang="en-US" sz="1800" dirty="0" err="1"/>
              <a:t>Starvaggi</a:t>
            </a:r>
            <a:endParaRPr lang="en-US" sz="1800" dirty="0"/>
          </a:p>
          <a:p>
            <a:pPr marL="274320" lvl="1" indent="0">
              <a:buNone/>
            </a:pPr>
            <a:r>
              <a:rPr lang="en-US" sz="1800" dirty="0"/>
              <a:t>  </a:t>
            </a:r>
          </a:p>
          <a:p>
            <a:pPr lvl="1"/>
            <a:r>
              <a:rPr lang="en-US" sz="1800" dirty="0"/>
              <a:t>Collegiate Member at Large - Karen Hoang </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9" y="3688693"/>
            <a:ext cx="2286000" cy="169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4515" y="2812716"/>
            <a:ext cx="4062663" cy="2708442"/>
          </a:xfrm>
          <a:prstGeom prst="rect">
            <a:avLst/>
          </a:prstGeom>
        </p:spPr>
      </p:pic>
    </p:spTree>
    <p:extLst>
      <p:ext uri="{BB962C8B-B14F-4D97-AF65-F5344CB8AC3E}">
        <p14:creationId xmlns:p14="http://schemas.microsoft.com/office/powerpoint/2010/main" val="244046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Congrats Gulf Coast Brothers:</a:t>
            </a:r>
            <a:endParaRPr lang="en-US" dirty="0"/>
          </a:p>
        </p:txBody>
      </p:sp>
      <p:sp>
        <p:nvSpPr>
          <p:cNvPr id="3" name="Content Placeholder 2"/>
          <p:cNvSpPr>
            <a:spLocks noGrp="1"/>
          </p:cNvSpPr>
          <p:nvPr>
            <p:ph idx="1"/>
          </p:nvPr>
        </p:nvSpPr>
        <p:spPr>
          <a:xfrm>
            <a:off x="818712" y="2222287"/>
            <a:ext cx="10554574" cy="4200547"/>
          </a:xfrm>
        </p:spPr>
        <p:txBody>
          <a:bodyPr>
            <a:noAutofit/>
          </a:bodyPr>
          <a:lstStyle/>
          <a:p>
            <a:r>
              <a:rPr lang="en-US" sz="3200" dirty="0" smtClean="0"/>
              <a:t>Michelle Leatherwood (Gamma Zeta) </a:t>
            </a:r>
            <a:r>
              <a:rPr lang="en-US" sz="3200" dirty="0"/>
              <a:t>and Fernando </a:t>
            </a:r>
            <a:r>
              <a:rPr lang="en-US" sz="3200" dirty="0" smtClean="0"/>
              <a:t>Diggs (Epsilon Kappa)</a:t>
            </a:r>
            <a:endParaRPr lang="en-US" sz="3200" dirty="0"/>
          </a:p>
          <a:p>
            <a:pPr lvl="1"/>
            <a:r>
              <a:rPr lang="en-US" sz="2800" dirty="0"/>
              <a:t>2015 Foundation Scholarship </a:t>
            </a:r>
            <a:r>
              <a:rPr lang="en-US" sz="2800" dirty="0" smtClean="0"/>
              <a:t>Winners</a:t>
            </a:r>
          </a:p>
          <a:p>
            <a:pPr lvl="1"/>
            <a:endParaRPr lang="en-US" sz="2800" dirty="0"/>
          </a:p>
          <a:p>
            <a:r>
              <a:rPr lang="en-US" sz="3200" dirty="0" smtClean="0"/>
              <a:t>Grant McGuffey (Delta Gamma)</a:t>
            </a:r>
          </a:p>
          <a:p>
            <a:pPr lvl="1"/>
            <a:r>
              <a:rPr lang="en-US" sz="2800" dirty="0" smtClean="0"/>
              <a:t>Appointed as Mountain East Province Assistant Supervisor 2015-2017</a:t>
            </a:r>
          </a:p>
        </p:txBody>
      </p:sp>
    </p:spTree>
    <p:extLst>
      <p:ext uri="{BB962C8B-B14F-4D97-AF65-F5344CB8AC3E}">
        <p14:creationId xmlns:p14="http://schemas.microsoft.com/office/powerpoint/2010/main" val="287680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Congrats Gulf Coast Chapters:</a:t>
            </a:r>
            <a:endParaRPr lang="en-US" dirty="0"/>
          </a:p>
        </p:txBody>
      </p:sp>
      <p:sp>
        <p:nvSpPr>
          <p:cNvPr id="3" name="Content Placeholder 2"/>
          <p:cNvSpPr>
            <a:spLocks noGrp="1"/>
          </p:cNvSpPr>
          <p:nvPr>
            <p:ph sz="half" idx="1"/>
          </p:nvPr>
        </p:nvSpPr>
        <p:spPr/>
        <p:txBody>
          <a:bodyPr>
            <a:normAutofit fontScale="85000" lnSpcReduction="10000"/>
          </a:bodyPr>
          <a:lstStyle/>
          <a:p>
            <a:r>
              <a:rPr lang="en-US" sz="3600" dirty="0" smtClean="0"/>
              <a:t>Gamma Zeta</a:t>
            </a:r>
          </a:p>
          <a:p>
            <a:pPr lvl="1"/>
            <a:r>
              <a:rPr lang="en-US" sz="3200" dirty="0" smtClean="0"/>
              <a:t>#7 Collegiate Chapter in Kappa Psi</a:t>
            </a:r>
          </a:p>
          <a:p>
            <a:pPr lvl="1"/>
            <a:endParaRPr lang="en-US" sz="3200" dirty="0" smtClean="0"/>
          </a:p>
          <a:p>
            <a:r>
              <a:rPr lang="en-US" sz="3600" dirty="0" smtClean="0"/>
              <a:t>Delta Gamma</a:t>
            </a:r>
          </a:p>
          <a:p>
            <a:pPr lvl="1"/>
            <a:r>
              <a:rPr lang="en-US" sz="3200" dirty="0" smtClean="0"/>
              <a:t>Top Performing Chapter (ALMOST Top 10)</a:t>
            </a:r>
            <a:endParaRPr lang="en-US" sz="32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8075" y="2388346"/>
            <a:ext cx="5194300" cy="3306858"/>
          </a:xfrm>
          <a:prstGeom prst="rect">
            <a:avLst/>
          </a:prstGeom>
        </p:spPr>
      </p:pic>
    </p:spTree>
    <p:extLst>
      <p:ext uri="{BB962C8B-B14F-4D97-AF65-F5344CB8AC3E}">
        <p14:creationId xmlns:p14="http://schemas.microsoft.com/office/powerpoint/2010/main" val="30109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Fall Packet</a:t>
            </a:r>
            <a:endParaRPr lang="en-US" dirty="0"/>
          </a:p>
        </p:txBody>
      </p:sp>
      <p:pic>
        <p:nvPicPr>
          <p:cNvPr id="6" name="Content Placeholder 5"/>
          <p:cNvPicPr>
            <a:picLocks noGrp="1" noChangeAspect="1"/>
          </p:cNvPicPr>
          <p:nvPr>
            <p:ph sz="half" idx="1"/>
          </p:nvPr>
        </p:nvPicPr>
        <p:blipFill>
          <a:blip r:embed="rId2"/>
          <a:stretch>
            <a:fillRect/>
          </a:stretch>
        </p:blipFill>
        <p:spPr>
          <a:xfrm>
            <a:off x="1610365" y="2222500"/>
            <a:ext cx="3602345" cy="3638550"/>
          </a:xfrm>
        </p:spPr>
      </p:pic>
      <p:sp>
        <p:nvSpPr>
          <p:cNvPr id="7" name="Content Placeholder 6"/>
          <p:cNvSpPr>
            <a:spLocks noGrp="1"/>
          </p:cNvSpPr>
          <p:nvPr>
            <p:ph sz="half" idx="2"/>
          </p:nvPr>
        </p:nvSpPr>
        <p:spPr/>
        <p:txBody>
          <a:bodyPr/>
          <a:lstStyle/>
          <a:p>
            <a:r>
              <a:rPr lang="en-US" dirty="0" smtClean="0"/>
              <a:t>Kappapsi.org </a:t>
            </a:r>
            <a:r>
              <a:rPr lang="en-US" dirty="0" smtClean="0">
                <a:sym typeface="Wingdings" panose="05000000000000000000" pitchFamily="2" charset="2"/>
              </a:rPr>
              <a:t> Central Office  Collegiate Packets  2015 Fall Packet</a:t>
            </a:r>
            <a:endParaRPr lang="en-US" dirty="0"/>
          </a:p>
        </p:txBody>
      </p:sp>
    </p:spTree>
    <p:extLst>
      <p:ext uri="{BB962C8B-B14F-4D97-AF65-F5344CB8AC3E}">
        <p14:creationId xmlns:p14="http://schemas.microsoft.com/office/powerpoint/2010/main" val="274766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Fall Packet</a:t>
            </a:r>
            <a:endParaRPr lang="en-US" dirty="0"/>
          </a:p>
        </p:txBody>
      </p:sp>
      <p:pic>
        <p:nvPicPr>
          <p:cNvPr id="5" name="Content Placeholder 4" descr="2016-01-07 (1)"/>
          <p:cNvPicPr>
            <a:picLocks noGrp="1" noChangeAspect="1"/>
          </p:cNvPicPr>
          <p:nvPr>
            <p:ph sz="half" idx="1"/>
          </p:nvPr>
        </p:nvPicPr>
        <p:blipFill>
          <a:blip r:embed="rId2"/>
          <a:stretch>
            <a:fillRect/>
          </a:stretch>
        </p:blipFill>
        <p:spPr>
          <a:xfrm>
            <a:off x="6711278" y="433190"/>
            <a:ext cx="3623965" cy="3356264"/>
          </a:xfrm>
        </p:spPr>
      </p:pic>
      <p:pic>
        <p:nvPicPr>
          <p:cNvPr id="6" name="Content Placeholder 5" descr="2016-01-07 (2)"/>
          <p:cNvPicPr>
            <a:picLocks noGrp="1" noChangeAspect="1"/>
          </p:cNvPicPr>
          <p:nvPr>
            <p:ph sz="half" idx="2"/>
          </p:nvPr>
        </p:nvPicPr>
        <p:blipFill>
          <a:blip r:embed="rId3"/>
          <a:stretch>
            <a:fillRect/>
          </a:stretch>
        </p:blipFill>
        <p:spPr>
          <a:xfrm>
            <a:off x="6711278" y="3803452"/>
            <a:ext cx="3578031" cy="2988246"/>
          </a:xfrm>
        </p:spPr>
      </p:pic>
      <p:sp>
        <p:nvSpPr>
          <p:cNvPr id="10" name="Content Placeholder 6"/>
          <p:cNvSpPr txBox="1">
            <a:spLocks/>
          </p:cNvSpPr>
          <p:nvPr/>
        </p:nvSpPr>
        <p:spPr>
          <a:xfrm>
            <a:off x="627125" y="2492069"/>
            <a:ext cx="5194583" cy="3638764"/>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dirty="0" smtClean="0"/>
              <a:t>Letters of Correspondence</a:t>
            </a:r>
          </a:p>
          <a:p>
            <a:r>
              <a:rPr lang="en-US" dirty="0" smtClean="0"/>
              <a:t>Fraternity Policies</a:t>
            </a:r>
          </a:p>
          <a:p>
            <a:r>
              <a:rPr lang="en-US" dirty="0" smtClean="0"/>
              <a:t>Roster Forms</a:t>
            </a:r>
          </a:p>
          <a:p>
            <a:r>
              <a:rPr lang="en-US" dirty="0" smtClean="0"/>
              <a:t>Regalia/Jewelry Ordering Information</a:t>
            </a:r>
          </a:p>
          <a:p>
            <a:r>
              <a:rPr lang="en-US" dirty="0" smtClean="0"/>
              <a:t>Chapter History and Activity Report Forms</a:t>
            </a:r>
          </a:p>
          <a:p>
            <a:r>
              <a:rPr lang="en-US" dirty="0" smtClean="0"/>
              <a:t>Dues Information</a:t>
            </a:r>
          </a:p>
          <a:p>
            <a:r>
              <a:rPr lang="en-US" dirty="0" smtClean="0"/>
              <a:t>Filing Taxes</a:t>
            </a:r>
          </a:p>
          <a:p>
            <a:r>
              <a:rPr lang="en-US" dirty="0" smtClean="0"/>
              <a:t>Local Ordinances Templates</a:t>
            </a:r>
          </a:p>
          <a:p>
            <a:r>
              <a:rPr lang="en-US" dirty="0" smtClean="0"/>
              <a:t>Request for Awards</a:t>
            </a:r>
          </a:p>
          <a:p>
            <a:r>
              <a:rPr lang="en-US" dirty="0" smtClean="0"/>
              <a:t>Other Important Fraternity Information</a:t>
            </a:r>
          </a:p>
        </p:txBody>
      </p:sp>
    </p:spTree>
    <p:extLst>
      <p:ext uri="{BB962C8B-B14F-4D97-AF65-F5344CB8AC3E}">
        <p14:creationId xmlns:p14="http://schemas.microsoft.com/office/powerpoint/2010/main" val="3365860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TM03457503[[fn=Quotable]]</Template>
  <TotalTime>2082</TotalTime>
  <Words>2235</Words>
  <Application>Microsoft Office PowerPoint</Application>
  <PresentationFormat>Widescreen</PresentationFormat>
  <Paragraphs>311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Century Gothic</vt:lpstr>
      <vt:lpstr>Times New Roman</vt:lpstr>
      <vt:lpstr>Wingdings</vt:lpstr>
      <vt:lpstr>Wingdings 2</vt:lpstr>
      <vt:lpstr>Quotable</vt:lpstr>
      <vt:lpstr>Supervisor’s Report Gulf Coast Province//2016 Winter Conclave</vt:lpstr>
      <vt:lpstr>So You’ve Got Some New Supervisors…</vt:lpstr>
      <vt:lpstr>Meet Belma…</vt:lpstr>
      <vt:lpstr>Meet Sanaz…</vt:lpstr>
      <vt:lpstr>What’s New?</vt:lpstr>
      <vt:lpstr>Congrats Gulf Coast Brothers:</vt:lpstr>
      <vt:lpstr>Congrats Gulf Coast Chapters:</vt:lpstr>
      <vt:lpstr>2015 Fall Packet</vt:lpstr>
      <vt:lpstr>2015 Fall Packet</vt:lpstr>
      <vt:lpstr>2015 Fall Packet - ROSTERS</vt:lpstr>
      <vt:lpstr>2015 Fall Packet – CENTRAL OFFICE DUES</vt:lpstr>
      <vt:lpstr>About those M-Cards…</vt:lpstr>
      <vt:lpstr>2015 Fall Packet - Taxes</vt:lpstr>
      <vt:lpstr>2015 Fall Packet – By-Laws</vt:lpstr>
      <vt:lpstr>PowerPoint Presentation</vt:lpstr>
      <vt:lpstr>Communication</vt:lpstr>
      <vt:lpstr>Upcoming Deadlines</vt:lpstr>
      <vt:lpstr>Policy Updates – Kappa Psi Apparel</vt:lpstr>
      <vt:lpstr>Policy Updates - Risk Management</vt:lpstr>
      <vt:lpstr>Risk Management Updates – cont’d</vt:lpstr>
      <vt:lpstr>Risk Management</vt:lpstr>
      <vt:lpstr>Policy Updates – Graduate Chapter Establishment/Reactivation</vt:lpstr>
      <vt:lpstr>New Policy – Social Media</vt:lpstr>
      <vt:lpstr>Social Media Policy cont’d</vt:lpstr>
      <vt:lpstr>Picture Policy REVIEW</vt:lpstr>
      <vt:lpstr>Hazing Policy REVIEW</vt:lpstr>
      <vt:lpstr>Alcohol Policy REVIEW</vt:lpstr>
      <vt:lpstr>Chapter Delegates – YOUR DUTIES</vt:lpstr>
      <vt:lpstr>Upcoming Province Assemblies &amp; Events</vt:lpstr>
      <vt:lpstr>Questions?</vt:lpstr>
      <vt:lpstr>Contact Your Supervisors…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Supervisor’s Report Gulf Coast Province//2016 Winter Conclave</dc:title>
  <dc:creator>Belma Muharemovic</dc:creator>
  <cp:lastModifiedBy>Belma Muharemovic</cp:lastModifiedBy>
  <cp:revision>45</cp:revision>
  <dcterms:created xsi:type="dcterms:W3CDTF">2016-01-08T05:01:40Z</dcterms:created>
  <dcterms:modified xsi:type="dcterms:W3CDTF">2016-01-15T16:16:14Z</dcterms:modified>
</cp:coreProperties>
</file>